
<file path=[Content_Types].xml><?xml version="1.0" encoding="utf-8"?>
<Types xmlns="http://schemas.openxmlformats.org/package/2006/content-types">
  <Default Extension="jpeg" ContentType="image/jpeg"/>
  <Default Extension="png" ContentType="image/png"/>
  <Default Extension="gif" ContentType="image/gif"/>
  <Default Extension="mp4" ContentType="video/mp4"/>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media/image1.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2"/>
  </p:notesMasterIdLst>
  <p:sldIdLst>
    <p:sldId id="256" r:id="rId3"/>
    <p:sldId id="272" r:id="rId4"/>
    <p:sldId id="257" r:id="rId5"/>
    <p:sldId id="258" r:id="rId6"/>
    <p:sldId id="259" r:id="rId7"/>
    <p:sldId id="261" r:id="rId8"/>
    <p:sldId id="262" r:id="rId9"/>
    <p:sldId id="264" r:id="rId10"/>
    <p:sldId id="265" r:id="rId11"/>
    <p:sldId id="266" r:id="rId12"/>
    <p:sldId id="267" r:id="rId13"/>
    <p:sldId id="268" r:id="rId14"/>
    <p:sldId id="269" r:id="rId15"/>
    <p:sldId id="271" r:id="rId16"/>
    <p:sldId id="273" r:id="rId17"/>
    <p:sldId id="274" r:id="rId18"/>
    <p:sldId id="275" r:id="rId19"/>
    <p:sldId id="276" r:id="rId20"/>
    <p:sldId id="277" r:id="rId21"/>
    <p:sldId id="280" r:id="rId22"/>
    <p:sldId id="278" r:id="rId23"/>
    <p:sldId id="281" r:id="rId24"/>
    <p:sldId id="283" r:id="rId25"/>
    <p:sldId id="282" r:id="rId26"/>
    <p:sldId id="284" r:id="rId27"/>
    <p:sldId id="260" r:id="rId28"/>
    <p:sldId id="288" r:id="rId29"/>
    <p:sldId id="285" r:id="rId30"/>
    <p:sldId id="287" r:id="rId31"/>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5" autoAdjust="0"/>
    <p:restoredTop sz="94660"/>
  </p:normalViewPr>
  <p:slideViewPr>
    <p:cSldViewPr snapToGrid="0">
      <p:cViewPr varScale="1">
        <p:scale>
          <a:sx n="66" d="100"/>
          <a:sy n="66" d="100"/>
        </p:scale>
        <p:origin x="66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5" Type="http://schemas.openxmlformats.org/officeDocument/2006/relationships/tableStyles" Target="tableStyles.xml"/><Relationship Id="rId34" Type="http://schemas.openxmlformats.org/officeDocument/2006/relationships/viewProps" Target="viewProps.xml"/><Relationship Id="rId33" Type="http://schemas.openxmlformats.org/officeDocument/2006/relationships/presProps" Target="presProps.xml"/><Relationship Id="rId32" Type="http://schemas.openxmlformats.org/officeDocument/2006/relationships/notesMaster" Target="notesMasters/notesMaster1.xml"/><Relationship Id="rId31" Type="http://schemas.openxmlformats.org/officeDocument/2006/relationships/slide" Target="slides/slide29.xml"/><Relationship Id="rId30" Type="http://schemas.openxmlformats.org/officeDocument/2006/relationships/slide" Target="slides/slide28.xml"/><Relationship Id="rId3" Type="http://schemas.openxmlformats.org/officeDocument/2006/relationships/slide" Target="slides/slide1.xml"/><Relationship Id="rId29" Type="http://schemas.openxmlformats.org/officeDocument/2006/relationships/slide" Target="slides/slide27.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E6907D21-4829-4EB9-9041-79F0E8B2DC7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400DBB0-92AE-4798-B9F3-C5D7A2947E9A}"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E6907D21-4829-4EB9-9041-79F0E8B2DC7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400DBB0-92AE-4798-B9F3-C5D7A2947E9A}"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E6907D21-4829-4EB9-9041-79F0E8B2DC7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400DBB0-92AE-4798-B9F3-C5D7A2947E9A}"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nvPr>
        </p:nvSpPr>
        <p:spPr/>
        <p:txBody>
          <a:bodyPr/>
          <a:lstStyle/>
          <a:p>
            <a:fld id="{E6907D21-4829-4EB9-9041-79F0E8B2DC71}"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400DBB0-92AE-4798-B9F3-C5D7A2947E9A}"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nvPr>
        </p:nvSpPr>
        <p:spPr/>
        <p:txBody>
          <a:bodyPr/>
          <a:lstStyle/>
          <a:p>
            <a:fld id="{E6907D21-4829-4EB9-9041-79F0E8B2DC71}"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C400DBB0-92AE-4798-B9F3-C5D7A2947E9A}"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E6907D21-4829-4EB9-9041-79F0E8B2DC71}"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C400DBB0-92AE-4798-B9F3-C5D7A2947E9A}"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E6907D21-4829-4EB9-9041-79F0E8B2DC71}"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C400DBB0-92AE-4798-B9F3-C5D7A2947E9A}"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E6907D21-4829-4EB9-9041-79F0E8B2DC71}"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400DBB0-92AE-4798-B9F3-C5D7A2947E9A}"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E6907D21-4829-4EB9-9041-79F0E8B2DC71}"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400DBB0-92AE-4798-B9F3-C5D7A2947E9A}"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E6907D21-4829-4EB9-9041-79F0E8B2DC7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400DBB0-92AE-4798-B9F3-C5D7A2947E9A}"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E6907D21-4829-4EB9-9041-79F0E8B2DC7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400DBB0-92AE-4798-B9F3-C5D7A2947E9A}"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907D21-4829-4EB9-9041-79F0E8B2DC71}"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00DBB0-92AE-4798-B9F3-C5D7A2947E9A}"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png"/></Relationships>
</file>

<file path=ppt/slides/_rels/slide6.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2.png"/><Relationship Id="rId2" Type="http://schemas.microsoft.com/office/2007/relationships/media" Target="../media/media1.mp4"/><Relationship Id="rId1" Type="http://schemas.openxmlformats.org/officeDocument/2006/relationships/video" Target="../media/media1.mp4"/></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4.png"/><Relationship Id="rId2" Type="http://schemas.microsoft.com/office/2007/relationships/media" Target="../media/media2.mp4"/><Relationship Id="rId1" Type="http://schemas.openxmlformats.org/officeDocument/2006/relationships/video" Target="../media/media2.mp4"/></Relationships>
</file>

<file path=ppt/slides/_rels/slide12.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5.png"/><Relationship Id="rId2" Type="http://schemas.microsoft.com/office/2007/relationships/media" Target="../media/media3.mp4"/><Relationship Id="rId1" Type="http://schemas.openxmlformats.org/officeDocument/2006/relationships/video" Target="../media/media3.mp4"/></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6.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7.jpeg"/></Relationships>
</file>

<file path=ppt/slides/_rels/slide19.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8.png"/><Relationship Id="rId2" Type="http://schemas.microsoft.com/office/2007/relationships/media" Target="../media/media4.mp4"/><Relationship Id="rId1" Type="http://schemas.openxmlformats.org/officeDocument/2006/relationships/video" Target="../media/media4.mp4"/></Relationships>
</file>

<file path=ppt/slides/_rels/slide20.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9.png"/><Relationship Id="rId2" Type="http://schemas.microsoft.com/office/2007/relationships/media" Target="../media/media5.mp4"/><Relationship Id="rId1" Type="http://schemas.openxmlformats.org/officeDocument/2006/relationships/video" Target="../media/media5.mp4"/></Relationships>
</file>

<file path=ppt/slides/_rels/slide21.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12.jpeg"/><Relationship Id="rId3" Type="http://schemas.openxmlformats.org/officeDocument/2006/relationships/image" Target="../media/image11.png"/><Relationship Id="rId2" Type="http://schemas.openxmlformats.org/officeDocument/2006/relationships/image" Target="../media/image1.svg"/><Relationship Id="rId1"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4.jpeg"/><Relationship Id="rId1" Type="http://schemas.openxmlformats.org/officeDocument/2006/relationships/image" Target="../media/image13.GIF"/></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5.GIF"/></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6.jpeg"/></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7.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8.GIF"/><Relationship Id="rId1" Type="http://schemas.openxmlformats.org/officeDocument/2006/relationships/tags" Target="../tags/tag1.xml"/></Relationships>
</file>

<file path=ppt/slides/_rels/slide28.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19.png"/><Relationship Id="rId2" Type="http://schemas.microsoft.com/office/2007/relationships/media" Target="../media/media6.mp4"/><Relationship Id="rId1" Type="http://schemas.openxmlformats.org/officeDocument/2006/relationships/video" Target="../media/media6.mp4"/></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image" Target="../media/image20.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p:cNvSpPr>
            <a:spLocks noGrp="1" noRot="1" noChangeAspect="1" noMove="1" noResize="1" noEditPoints="1" noAdjustHandles="1" noChangeArrowheads="1" noChangeShapeType="1" noTextEdit="1"/>
          </p:cNvSpPr>
          <p:nvPr/>
        </p:nvSpPr>
        <p:spPr bwMode="ltGray">
          <a:xfrm>
            <a:off x="0" y="0"/>
            <a:ext cx="12276455" cy="6858635"/>
          </a:xfrm>
          <a:prstGeom prst="rect">
            <a:avLst/>
          </a:prstGeom>
          <a:solidFill>
            <a:schemeClr val="tx1">
              <a:lumMod val="75000"/>
              <a:lumOff val="25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p:cNvSpPr>
            <a:spLocks noGrp="1"/>
          </p:cNvSpPr>
          <p:nvPr>
            <p:ph type="ctrTitle"/>
          </p:nvPr>
        </p:nvSpPr>
        <p:spPr>
          <a:xfrm>
            <a:off x="1024128" y="965199"/>
            <a:ext cx="6766078" cy="4927601"/>
          </a:xfrm>
        </p:spPr>
        <p:txBody>
          <a:bodyPr anchor="ctr">
            <a:normAutofit/>
          </a:bodyPr>
          <a:lstStyle/>
          <a:p>
            <a:pPr algn="r"/>
            <a:r>
              <a:rPr lang="en-US" altLang="zh-CN" sz="4800">
                <a:solidFill>
                  <a:schemeClr val="bg1"/>
                </a:solidFill>
              </a:rPr>
              <a:t>VR&amp;AR&amp;MR</a:t>
            </a:r>
            <a:endParaRPr lang="zh-CN" altLang="en-US" sz="4800">
              <a:solidFill>
                <a:schemeClr val="bg1"/>
              </a:solidFill>
            </a:endParaRPr>
          </a:p>
        </p:txBody>
      </p:sp>
      <p:cxnSp>
        <p:nvCxnSpPr>
          <p:cNvPr id="4" name="直接连接符 3"/>
          <p:cNvCxnSpPr/>
          <p:nvPr/>
        </p:nvCxnSpPr>
        <p:spPr>
          <a:xfrm flipV="1">
            <a:off x="3427730" y="3842385"/>
            <a:ext cx="5336540" cy="13335"/>
          </a:xfrm>
          <a:prstGeom prst="line">
            <a:avLst/>
          </a:prstGeom>
        </p:spPr>
        <p:style>
          <a:lnRef idx="3">
            <a:schemeClr val="accent3"/>
          </a:lnRef>
          <a:fillRef idx="0">
            <a:schemeClr val="accent3"/>
          </a:fillRef>
          <a:effectRef idx="2">
            <a:schemeClr val="accent3"/>
          </a:effectRef>
          <a:fontRef idx="minor">
            <a:schemeClr val="tx1"/>
          </a:fontRef>
        </p:style>
      </p:cxnSp>
      <p:cxnSp>
        <p:nvCxnSpPr>
          <p:cNvPr id="5" name="直接连接符 4"/>
          <p:cNvCxnSpPr/>
          <p:nvPr/>
        </p:nvCxnSpPr>
        <p:spPr>
          <a:xfrm flipV="1">
            <a:off x="3664585" y="3969385"/>
            <a:ext cx="5336540" cy="13335"/>
          </a:xfrm>
          <a:prstGeom prst="line">
            <a:avLst/>
          </a:prstGeom>
        </p:spPr>
        <p:style>
          <a:lnRef idx="3">
            <a:schemeClr val="accent3"/>
          </a:lnRef>
          <a:fillRef idx="0">
            <a:schemeClr val="accent3"/>
          </a:fillRef>
          <a:effectRef idx="2">
            <a:schemeClr val="accent3"/>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9" name="Rectangle 18"/>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p:cNvSpPr>
            <a:spLocks noGrp="1"/>
          </p:cNvSpPr>
          <p:nvPr>
            <p:ph type="title"/>
          </p:nvPr>
        </p:nvSpPr>
        <p:spPr>
          <a:xfrm>
            <a:off x="838200" y="963877"/>
            <a:ext cx="3494362" cy="4930246"/>
          </a:xfrm>
        </p:spPr>
        <p:txBody>
          <a:bodyPr>
            <a:normAutofit/>
          </a:bodyPr>
          <a:lstStyle/>
          <a:p>
            <a:pPr algn="r"/>
            <a:r>
              <a:rPr lang="zh-CN" altLang="en-US"/>
              <a:t>什么是</a:t>
            </a:r>
            <a:r>
              <a:rPr lang="en-US" altLang="zh-CN"/>
              <a:t>VR</a:t>
            </a:r>
            <a:br>
              <a:rPr lang="en-US" altLang="zh-CN"/>
            </a:br>
            <a:endParaRPr lang="zh-CN" altLang="en-US"/>
          </a:p>
        </p:txBody>
      </p:sp>
      <p:cxnSp>
        <p:nvCxnSpPr>
          <p:cNvPr id="21" name="Straight Connector 20"/>
          <p:cNvCxnSpPr>
            <a:cxnSpLocks noGrp="1" noRot="1" noChangeAspect="1" noMove="1" noResize="1" noEditPoints="1" noAdjustHandles="1" noChangeArrowheads="1" noChangeShapeType="1"/>
          </p:cNvCxnSpPr>
          <p:nvPr/>
        </p:nvCxnSpPr>
        <p:spPr>
          <a:xfrm>
            <a:off x="4654550" y="1450975"/>
            <a:ext cx="0" cy="3705225"/>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内容占位符 2"/>
          <p:cNvSpPr>
            <a:spLocks noGrp="1"/>
          </p:cNvSpPr>
          <p:nvPr>
            <p:ph idx="1"/>
          </p:nvPr>
        </p:nvSpPr>
        <p:spPr>
          <a:xfrm>
            <a:off x="4976031" y="963877"/>
            <a:ext cx="6377769" cy="4930246"/>
          </a:xfrm>
        </p:spPr>
        <p:txBody>
          <a:bodyPr anchor="ctr">
            <a:normAutofit/>
          </a:bodyPr>
          <a:lstStyle/>
          <a:p>
            <a:r>
              <a:rPr lang="en-US" altLang="zh-CN" sz="2400">
                <a:latin typeface="Arial" panose="020B0604020202020204" pitchFamily="34" charset="0"/>
              </a:rPr>
              <a:t> VR</a:t>
            </a:r>
            <a:r>
              <a:rPr lang="zh-CN" altLang="en-US" sz="2400">
                <a:latin typeface="Arial" panose="020B0604020202020204" pitchFamily="34" charset="0"/>
              </a:rPr>
              <a:t>是</a:t>
            </a:r>
            <a:r>
              <a:rPr lang="en-US" altLang="zh-CN" sz="2400">
                <a:latin typeface="Arial" panose="020B0604020202020204" pitchFamily="34" charset="0"/>
              </a:rPr>
              <a:t>Virtual Reality</a:t>
            </a:r>
            <a:r>
              <a:rPr lang="zh-CN" altLang="en-US" sz="2400">
                <a:latin typeface="Arial" panose="020B0604020202020204" pitchFamily="34" charset="0"/>
              </a:rPr>
              <a:t>的缩写，中文的意思就是虚拟现实，早期译为“灵境技术”。</a:t>
            </a:r>
            <a:endParaRPr lang="zh-CN" altLang="en-US" sz="2400">
              <a:latin typeface="Arial" panose="020B0604020202020204" pitchFamily="34" charset="0"/>
            </a:endParaRPr>
          </a:p>
          <a:p>
            <a:pPr marL="0" indent="0">
              <a:buNone/>
            </a:pPr>
            <a:r>
              <a:rPr lang="zh-CN" altLang="en-US" sz="2400">
                <a:latin typeface="Arial" panose="020B0604020202020204" pitchFamily="34" charset="0"/>
              </a:rPr>
              <a:t>    </a:t>
            </a:r>
            <a:r>
              <a:rPr lang="zh-CN" altLang="en-US" sz="2000">
                <a:latin typeface="Arial" panose="020B0604020202020204" pitchFamily="34" charset="0"/>
              </a:rPr>
              <a:t>虚拟现实是多媒体技术的终极应用形式，它是计算机软硬件技术、传感技术、机器人技术、人工智能及行为心理学等科学领域飞速发展的结晶。主要依赖于三维实时图形显示、三维定位跟踪、触觉及嗅觉传感技术、人工智能技术、高速计算与并行计算技术以及人的行为学研究等多项关键技术的发展。随着虚拟现实技术的发展，真正地实现虚拟现实，将引起整个人类生活与发展的很大变革。</a:t>
            </a:r>
            <a:endParaRPr lang="zh-CN" altLang="en-US" sz="2000">
              <a:latin typeface="Arial" panose="020B0604020202020204" pitchFamily="34" charset="0"/>
            </a:endParaRPr>
          </a:p>
          <a:p>
            <a:endParaRPr lang="zh-CN" altLang="en-US" sz="2000"/>
          </a:p>
        </p:txBody>
      </p:sp>
    </p:spTree>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7" name="Rectangle 16"/>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p:cNvSpPr>
            <a:spLocks noGrp="1"/>
          </p:cNvSpPr>
          <p:nvPr>
            <p:ph type="title"/>
          </p:nvPr>
        </p:nvSpPr>
        <p:spPr>
          <a:xfrm>
            <a:off x="838200" y="963877"/>
            <a:ext cx="3494362" cy="4930246"/>
          </a:xfrm>
        </p:spPr>
        <p:txBody>
          <a:bodyPr>
            <a:normAutofit/>
          </a:bodyPr>
          <a:lstStyle/>
          <a:p>
            <a:pPr algn="r"/>
            <a:r>
              <a:rPr lang="en-US" altLang="zh-CN"/>
              <a:t>VR</a:t>
            </a:r>
            <a:r>
              <a:rPr lang="zh-CN" altLang="en-US"/>
              <a:t>特点</a:t>
            </a:r>
            <a:endParaRPr lang="zh-CN" altLang="en-US"/>
          </a:p>
        </p:txBody>
      </p:sp>
      <p:cxnSp>
        <p:nvCxnSpPr>
          <p:cNvPr id="19" name="Straight Connector 18"/>
          <p:cNvCxnSpPr>
            <a:cxnSpLocks noGrp="1" noRot="1" noChangeAspect="1" noMove="1" noResize="1" noEditPoints="1" noAdjustHandles="1" noChangeArrowheads="1" noChangeShapeType="1"/>
          </p:cNvCxnSpPr>
          <p:nvPr/>
        </p:nvCxnSpPr>
        <p:spPr>
          <a:xfrm>
            <a:off x="4654550" y="800735"/>
            <a:ext cx="0" cy="506095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内容占位符 2"/>
          <p:cNvSpPr>
            <a:spLocks noGrp="1"/>
          </p:cNvSpPr>
          <p:nvPr>
            <p:ph idx="1"/>
          </p:nvPr>
        </p:nvSpPr>
        <p:spPr>
          <a:xfrm>
            <a:off x="4976031" y="1268042"/>
            <a:ext cx="6377769" cy="4930246"/>
          </a:xfrm>
        </p:spPr>
        <p:txBody>
          <a:bodyPr anchor="ctr">
            <a:normAutofit lnSpcReduction="10000"/>
          </a:bodyPr>
          <a:lstStyle/>
          <a:p>
            <a:r>
              <a:rPr lang="zh-CN" altLang="en-US" sz="2400" b="0" i="0">
                <a:effectLst/>
                <a:latin typeface="微软雅黑" panose="020B0503020204020204" pitchFamily="34" charset="-122"/>
                <a:ea typeface="微软雅黑" panose="020B0503020204020204" pitchFamily="34" charset="-122"/>
              </a:rPr>
              <a:t>沉浸性</a:t>
            </a:r>
            <a:r>
              <a:rPr lang="en-US" altLang="zh-CN" sz="2400" b="0" i="0">
                <a:effectLst/>
                <a:latin typeface="微软雅黑" panose="020B0503020204020204" pitchFamily="34" charset="-122"/>
                <a:ea typeface="微软雅黑" panose="020B0503020204020204" pitchFamily="34" charset="-122"/>
              </a:rPr>
              <a:t>(immersion)</a:t>
            </a:r>
            <a:r>
              <a:rPr lang="zh-CN" altLang="en-US" sz="2400" b="0" i="0">
                <a:effectLst/>
                <a:latin typeface="微软雅黑" panose="020B0503020204020204" pitchFamily="34" charset="-122"/>
                <a:ea typeface="微软雅黑" panose="020B0503020204020204" pitchFamily="34" charset="-122"/>
              </a:rPr>
              <a:t>：</a:t>
            </a:r>
            <a:endParaRPr lang="en-US" altLang="zh-CN" sz="2400" b="0" i="0">
              <a:effectLst/>
              <a:latin typeface="微软雅黑" panose="020B0503020204020204" pitchFamily="34" charset="-122"/>
              <a:ea typeface="微软雅黑" panose="020B0503020204020204" pitchFamily="34" charset="-122"/>
            </a:endParaRPr>
          </a:p>
          <a:p>
            <a:pPr marL="0" indent="0">
              <a:buNone/>
            </a:pPr>
            <a:r>
              <a:rPr lang="zh-CN" altLang="en-US" sz="1900" b="0" i="0">
                <a:effectLst/>
                <a:latin typeface="Arial" panose="020B0604020202020204" pitchFamily="34" charset="0"/>
              </a:rPr>
              <a:t>   </a:t>
            </a:r>
            <a:r>
              <a:rPr lang="zh-CN" altLang="en-US" sz="2000" b="0" i="0">
                <a:effectLst/>
                <a:latin typeface="Arial" panose="020B0604020202020204" pitchFamily="34" charset="0"/>
              </a:rPr>
              <a:t>又称临场感，指用户对虚拟世界中的真实感。理想的模拟环境应该使用户难以分辨真假，使用户全身心地投入到计算机创建的三维虚拟环境中，该环境中的一切看上去是真的，听上去是真的，动起来是真的，甚至闻起来、尝起来等一切感觉都是真的，如同在现实世界中的感觉一样。</a:t>
            </a:r>
            <a:endParaRPr lang="en-US" altLang="zh-CN" sz="1900" b="0" i="0">
              <a:effectLst/>
              <a:latin typeface="微软雅黑" panose="020B0503020204020204" pitchFamily="34" charset="-122"/>
              <a:ea typeface="微软雅黑" panose="020B0503020204020204" pitchFamily="34" charset="-122"/>
            </a:endParaRPr>
          </a:p>
          <a:p>
            <a:r>
              <a:rPr lang="zh-CN" altLang="en-US" sz="2400" b="0" i="0">
                <a:effectLst/>
                <a:latin typeface="微软雅黑" panose="020B0503020204020204" pitchFamily="34" charset="-122"/>
                <a:ea typeface="微软雅黑" panose="020B0503020204020204" pitchFamily="34" charset="-122"/>
              </a:rPr>
              <a:t>交互性</a:t>
            </a:r>
            <a:r>
              <a:rPr lang="en-US" altLang="zh-CN" sz="2400" b="0" i="0">
                <a:effectLst/>
                <a:latin typeface="微软雅黑" panose="020B0503020204020204" pitchFamily="34" charset="-122"/>
                <a:ea typeface="微软雅黑" panose="020B0503020204020204" pitchFamily="34" charset="-122"/>
              </a:rPr>
              <a:t>( interaction)</a:t>
            </a:r>
            <a:r>
              <a:rPr lang="zh-CN" altLang="en-US" sz="2400" b="0" i="0">
                <a:effectLst/>
                <a:latin typeface="微软雅黑" panose="020B0503020204020204" pitchFamily="34" charset="-122"/>
                <a:ea typeface="微软雅黑" panose="020B0503020204020204" pitchFamily="34" charset="-122"/>
              </a:rPr>
              <a:t>：</a:t>
            </a:r>
            <a:endParaRPr lang="en-US" altLang="zh-CN" sz="2400" b="0" i="0">
              <a:effectLst/>
              <a:latin typeface="微软雅黑" panose="020B0503020204020204" pitchFamily="34" charset="-122"/>
              <a:ea typeface="微软雅黑" panose="020B0503020204020204" pitchFamily="34" charset="-122"/>
            </a:endParaRPr>
          </a:p>
          <a:p>
            <a:pPr marL="0" indent="0">
              <a:buNone/>
            </a:pPr>
            <a:r>
              <a:rPr lang="en-US" altLang="zh-CN" sz="1900">
                <a:latin typeface="Arial" panose="020B0604020202020204" pitchFamily="34" charset="0"/>
              </a:rPr>
              <a:t>   </a:t>
            </a:r>
            <a:r>
              <a:rPr lang="zh-CN" altLang="en-US" sz="2000" b="0" i="0">
                <a:effectLst/>
                <a:latin typeface="Arial" panose="020B0604020202020204" pitchFamily="34" charset="0"/>
              </a:rPr>
              <a:t>指用户对虚拟世界中的物体的可操作性。例如，用户可以用手去直接抓取模     </a:t>
            </a:r>
            <a:r>
              <a:rPr lang="en-US" altLang="zh-CN" sz="2000">
                <a:latin typeface="Arial" panose="020B0604020202020204" pitchFamily="34" charset="0"/>
              </a:rPr>
              <a:t>   </a:t>
            </a:r>
            <a:r>
              <a:rPr lang="zh-CN" altLang="en-US" sz="2000" b="0" i="0">
                <a:effectLst/>
                <a:latin typeface="Arial" panose="020B0604020202020204" pitchFamily="34" charset="0"/>
              </a:rPr>
              <a:t>拟环境中虚拟的物体，这时手有握着东西的感觉，并可以感觉物体的重量，视野中被抓的物体也能立刻随着手的移动而移动。</a:t>
            </a:r>
            <a:endParaRPr lang="en-US" altLang="zh-CN" sz="2000" b="0" i="0">
              <a:effectLst/>
              <a:latin typeface="微软雅黑" panose="020B0503020204020204" pitchFamily="34" charset="-122"/>
              <a:ea typeface="微软雅黑" panose="020B0503020204020204" pitchFamily="34" charset="-122"/>
            </a:endParaRPr>
          </a:p>
          <a:p>
            <a:r>
              <a:rPr lang="zh-CN" altLang="en-US" sz="2400" b="0" i="0">
                <a:effectLst/>
                <a:latin typeface="微软雅黑" panose="020B0503020204020204" pitchFamily="34" charset="-122"/>
                <a:ea typeface="微软雅黑" panose="020B0503020204020204" pitchFamily="34" charset="-122"/>
              </a:rPr>
              <a:t>构想性</a:t>
            </a:r>
            <a:r>
              <a:rPr lang="en-US" altLang="zh-CN" sz="2400" b="0" i="0">
                <a:effectLst/>
                <a:latin typeface="微软雅黑" panose="020B0503020204020204" pitchFamily="34" charset="-122"/>
                <a:ea typeface="微软雅黑" panose="020B0503020204020204" pitchFamily="34" charset="-122"/>
              </a:rPr>
              <a:t>(imagination)</a:t>
            </a:r>
            <a:r>
              <a:rPr lang="zh-CN" altLang="en-US" sz="2400" b="0" i="0">
                <a:effectLst/>
                <a:latin typeface="微软雅黑" panose="020B0503020204020204" pitchFamily="34" charset="-122"/>
                <a:ea typeface="微软雅黑" panose="020B0503020204020204" pitchFamily="34" charset="-122"/>
              </a:rPr>
              <a:t>：</a:t>
            </a:r>
            <a:endParaRPr lang="en-US" altLang="zh-CN" sz="2400" b="0" i="0">
              <a:effectLst/>
              <a:latin typeface="微软雅黑" panose="020B0503020204020204" pitchFamily="34" charset="-122"/>
              <a:ea typeface="微软雅黑" panose="020B0503020204020204" pitchFamily="34" charset="-122"/>
            </a:endParaRPr>
          </a:p>
          <a:p>
            <a:pPr marL="0" indent="0">
              <a:buNone/>
            </a:pPr>
            <a:r>
              <a:rPr lang="zh-CN" altLang="en-US" sz="1900" b="0" i="0">
                <a:effectLst/>
                <a:latin typeface="Arial" panose="020B0604020202020204" pitchFamily="34" charset="0"/>
              </a:rPr>
              <a:t>   </a:t>
            </a:r>
            <a:r>
              <a:rPr lang="zh-CN" altLang="en-US" sz="2000" b="0" i="0">
                <a:effectLst/>
                <a:latin typeface="Arial" panose="020B0604020202020204" pitchFamily="34" charset="0"/>
              </a:rPr>
              <a:t>又称自主性，指用户在虚拟世界的多维信息空间中，依靠自身的感知和认知能力可全方位地获取知识，发挥主观能动性，寻求对问题的完美解决。</a:t>
            </a:r>
            <a:endParaRPr lang="zh-CN" altLang="en-US" sz="2000"/>
          </a:p>
          <a:p>
            <a:endParaRPr lang="en-US" altLang="zh-CN" sz="2000" b="0" i="0">
              <a:effectLst/>
              <a:latin typeface="微软雅黑" panose="020B0503020204020204" pitchFamily="34" charset="-122"/>
              <a:ea typeface="微软雅黑" panose="020B0503020204020204" pitchFamily="34" charset="-122"/>
            </a:endParaRPr>
          </a:p>
          <a:p>
            <a:endParaRPr lang="zh-CN" altLang="en-US" sz="2000"/>
          </a:p>
        </p:txBody>
      </p:sp>
    </p:spTree>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7" name="Rectangle 16"/>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p:cNvSpPr>
            <a:spLocks noGrp="1"/>
          </p:cNvSpPr>
          <p:nvPr>
            <p:ph type="title"/>
          </p:nvPr>
        </p:nvSpPr>
        <p:spPr>
          <a:xfrm>
            <a:off x="838200" y="963877"/>
            <a:ext cx="3494362" cy="4930246"/>
          </a:xfrm>
        </p:spPr>
        <p:txBody>
          <a:bodyPr>
            <a:normAutofit/>
          </a:bodyPr>
          <a:lstStyle/>
          <a:p>
            <a:pPr algn="r"/>
            <a:r>
              <a:rPr lang="en-US" altLang="zh-CN" b="0" i="0"/>
              <a:t>应用领域</a:t>
            </a:r>
            <a:br>
              <a:rPr lang="zh-CN" altLang="en-US" b="0" i="0">
                <a:effectLst/>
                <a:latin typeface="微软雅黑" panose="020B0503020204020204" pitchFamily="34" charset="-122"/>
                <a:ea typeface="微软雅黑" panose="020B0503020204020204" pitchFamily="34" charset="-122"/>
              </a:rPr>
            </a:br>
            <a:endParaRPr lang="zh-CN" altLang="en-US"/>
          </a:p>
        </p:txBody>
      </p:sp>
      <p:cxnSp>
        <p:nvCxnSpPr>
          <p:cNvPr id="19" name="Straight Connector 18"/>
          <p:cNvCxnSpPr>
            <a:cxnSpLocks noGrp="1" noRot="1" noChangeAspect="1" noMove="1" noResize="1" noEditPoints="1" noAdjustHandles="1" noChangeArrowheads="1" noChangeShapeType="1"/>
          </p:cNvCxnSpPr>
          <p:nvPr/>
        </p:nvCxnSpPr>
        <p:spPr>
          <a:xfrm>
            <a:off x="4654550" y="1353820"/>
            <a:ext cx="0" cy="41757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内容占位符 2"/>
          <p:cNvSpPr>
            <a:spLocks noGrp="1"/>
          </p:cNvSpPr>
          <p:nvPr>
            <p:ph idx="1"/>
          </p:nvPr>
        </p:nvSpPr>
        <p:spPr>
          <a:xfrm>
            <a:off x="4976031" y="1226132"/>
            <a:ext cx="6377769" cy="4930246"/>
          </a:xfrm>
        </p:spPr>
        <p:txBody>
          <a:bodyPr anchor="ctr">
            <a:normAutofit/>
          </a:bodyPr>
          <a:lstStyle/>
          <a:p>
            <a:r>
              <a:rPr lang="zh-CN" altLang="en-US" sz="2400" b="0" i="0">
                <a:effectLst/>
                <a:latin typeface="微软雅黑" panose="020B0503020204020204" pitchFamily="34" charset="-122"/>
                <a:ea typeface="微软雅黑" panose="020B0503020204020204" pitchFamily="34" charset="-122"/>
              </a:rPr>
              <a:t>娱乐领域</a:t>
            </a:r>
            <a:endParaRPr lang="zh-CN" altLang="en-US" sz="2400" b="0" i="0">
              <a:effectLst/>
              <a:latin typeface="微软雅黑" panose="020B0503020204020204" pitchFamily="34" charset="-122"/>
              <a:ea typeface="微软雅黑" panose="020B0503020204020204" pitchFamily="34" charset="-122"/>
            </a:endParaRPr>
          </a:p>
          <a:p>
            <a:r>
              <a:rPr lang="zh-CN" altLang="en-US" sz="2400" b="0" i="0">
                <a:effectLst/>
                <a:latin typeface="微软雅黑" panose="020B0503020204020204" pitchFamily="34" charset="-122"/>
                <a:ea typeface="微软雅黑" panose="020B0503020204020204" pitchFamily="34" charset="-122"/>
              </a:rPr>
              <a:t>军事航天领域</a:t>
            </a:r>
            <a:endParaRPr lang="zh-CN" altLang="en-US" sz="2400" b="0" i="0">
              <a:effectLst/>
              <a:latin typeface="微软雅黑" panose="020B0503020204020204" pitchFamily="34" charset="-122"/>
              <a:ea typeface="微软雅黑" panose="020B0503020204020204" pitchFamily="34" charset="-122"/>
            </a:endParaRPr>
          </a:p>
          <a:p>
            <a:r>
              <a:rPr lang="zh-CN" altLang="en-US" sz="2400" b="0" i="0">
                <a:effectLst/>
                <a:latin typeface="微软雅黑" panose="020B0503020204020204" pitchFamily="34" charset="-122"/>
                <a:ea typeface="微软雅黑" panose="020B0503020204020204" pitchFamily="34" charset="-122"/>
              </a:rPr>
              <a:t>医学领域</a:t>
            </a:r>
            <a:endParaRPr lang="zh-CN" altLang="en-US" sz="2400" b="0" i="0">
              <a:effectLst/>
              <a:latin typeface="微软雅黑" panose="020B0503020204020204" pitchFamily="34" charset="-122"/>
              <a:ea typeface="微软雅黑" panose="020B0503020204020204" pitchFamily="34" charset="-122"/>
            </a:endParaRPr>
          </a:p>
          <a:p>
            <a:r>
              <a:rPr lang="zh-CN" altLang="en-US" sz="2400" b="0" i="0">
                <a:effectLst/>
                <a:latin typeface="微软雅黑" panose="020B0503020204020204" pitchFamily="34" charset="-122"/>
                <a:ea typeface="微软雅黑" panose="020B0503020204020204" pitchFamily="34" charset="-122"/>
              </a:rPr>
              <a:t>艺术领域</a:t>
            </a:r>
            <a:endParaRPr lang="zh-CN" altLang="en-US" sz="2400" b="0" i="0">
              <a:effectLst/>
              <a:latin typeface="微软雅黑" panose="020B0503020204020204" pitchFamily="34" charset="-122"/>
              <a:ea typeface="微软雅黑" panose="020B0503020204020204" pitchFamily="34" charset="-122"/>
            </a:endParaRPr>
          </a:p>
          <a:p>
            <a:r>
              <a:rPr lang="zh-CN" altLang="en-US" sz="2400" b="0" i="0">
                <a:effectLst/>
                <a:latin typeface="微软雅黑" panose="020B0503020204020204" pitchFamily="34" charset="-122"/>
                <a:ea typeface="微软雅黑" panose="020B0503020204020204" pitchFamily="34" charset="-122"/>
              </a:rPr>
              <a:t>教育领域</a:t>
            </a:r>
            <a:endParaRPr lang="zh-CN" altLang="en-US" sz="2400" b="0" i="0">
              <a:effectLst/>
              <a:latin typeface="微软雅黑" panose="020B0503020204020204" pitchFamily="34" charset="-122"/>
              <a:ea typeface="微软雅黑" panose="020B0503020204020204" pitchFamily="34" charset="-122"/>
            </a:endParaRPr>
          </a:p>
          <a:p>
            <a:r>
              <a:rPr lang="zh-CN" altLang="en-US" sz="2400" b="0" i="0">
                <a:effectLst/>
                <a:latin typeface="微软雅黑" panose="020B0503020204020204" pitchFamily="34" charset="-122"/>
                <a:ea typeface="微软雅黑" panose="020B0503020204020204" pitchFamily="34" charset="-122"/>
              </a:rPr>
              <a:t>文物古迹</a:t>
            </a:r>
            <a:endParaRPr lang="zh-CN" altLang="en-US" sz="2400" b="0" i="0">
              <a:effectLst/>
              <a:latin typeface="微软雅黑" panose="020B0503020204020204" pitchFamily="34" charset="-122"/>
              <a:ea typeface="微软雅黑" panose="020B0503020204020204" pitchFamily="34" charset="-122"/>
            </a:endParaRPr>
          </a:p>
          <a:p>
            <a:r>
              <a:rPr lang="zh-CN" altLang="en-US" sz="2400" b="0" i="0">
                <a:effectLst/>
                <a:latin typeface="微软雅黑" panose="020B0503020204020204" pitchFamily="34" charset="-122"/>
                <a:ea typeface="微软雅黑" panose="020B0503020204020204" pitchFamily="34" charset="-122"/>
              </a:rPr>
              <a:t>生产领域</a:t>
            </a:r>
            <a:endParaRPr lang="zh-CN" altLang="en-US" sz="2400" b="0" i="0">
              <a:effectLst/>
              <a:latin typeface="微软雅黑" panose="020B0503020204020204" pitchFamily="34" charset="-122"/>
              <a:ea typeface="微软雅黑" panose="020B0503020204020204" pitchFamily="34" charset="-122"/>
            </a:endParaRPr>
          </a:p>
          <a:p>
            <a:endParaRPr lang="zh-CN" altLang="en-US" sz="2400"/>
          </a:p>
        </p:txBody>
      </p:sp>
    </p:spTree>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p:cNvSpPr>
            <a:spLocks noGrp="1" noRot="1" noChangeAspect="1" noMove="1" noResize="1" noEditPoints="1" noAdjustHandles="1" noChangeArrowheads="1" noChangeShapeType="1" noTextEdit="1"/>
          </p:cNvSpPr>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图片 4" descr="图片包含 人, 室内, 男人, 照片&#10;&#10;描述已自动生成"/>
          <p:cNvPicPr>
            <a:picLocks noChangeAspect="1"/>
          </p:cNvPicPr>
          <p:nvPr/>
        </p:nvPicPr>
        <p:blipFill rotWithShape="1">
          <a:blip r:embed="rId1">
            <a:alphaModFix amt="35000"/>
            <a:extLst>
              <a:ext uri="{28A0092B-C50C-407E-A947-70E740481C1C}">
                <a14:useLocalDpi xmlns:a14="http://schemas.microsoft.com/office/drawing/2010/main" val="0"/>
              </a:ext>
            </a:extLst>
          </a:blip>
          <a:srcRect t="3611" b="18534"/>
          <a:stretch>
            <a:fillRect/>
          </a:stretch>
        </p:blipFill>
        <p:spPr>
          <a:xfrm>
            <a:off x="20" y="1"/>
            <a:ext cx="12191980" cy="6857999"/>
          </a:xfrm>
          <a:prstGeom prst="rect">
            <a:avLst/>
          </a:prstGeom>
        </p:spPr>
      </p:pic>
      <p:sp>
        <p:nvSpPr>
          <p:cNvPr id="2" name="标题 1"/>
          <p:cNvSpPr>
            <a:spLocks noGrp="1"/>
          </p:cNvSpPr>
          <p:nvPr>
            <p:ph type="title"/>
          </p:nvPr>
        </p:nvSpPr>
        <p:spPr>
          <a:xfrm>
            <a:off x="548005" y="1066165"/>
            <a:ext cx="3880485" cy="4726305"/>
          </a:xfrm>
        </p:spPr>
        <p:txBody>
          <a:bodyPr>
            <a:normAutofit/>
          </a:bodyPr>
          <a:lstStyle/>
          <a:p>
            <a:pPr algn="r"/>
            <a:r>
              <a:rPr lang="zh-CN" altLang="en-US" sz="4000">
                <a:solidFill>
                  <a:srgbClr val="FFFFFF"/>
                </a:solidFill>
              </a:rPr>
              <a:t>娱乐领域的应用</a:t>
            </a:r>
            <a:endParaRPr lang="zh-CN" altLang="en-US" sz="4000">
              <a:solidFill>
                <a:srgbClr val="FFFFFF"/>
              </a:solidFill>
            </a:endParaRPr>
          </a:p>
        </p:txBody>
      </p:sp>
      <p:cxnSp>
        <p:nvCxnSpPr>
          <p:cNvPr id="42" name="Straight Connector 41"/>
          <p:cNvCxnSpPr>
            <a:cxnSpLocks noGrp="1" noRot="1" noChangeAspect="1" noMove="1" noResize="1" noEditPoints="1" noAdjustHandles="1" noChangeArrowheads="1" noChangeShapeType="1"/>
          </p:cNvCxnSpPr>
          <p:nvPr/>
        </p:nvCxnSpPr>
        <p:spPr>
          <a:xfrm>
            <a:off x="4653280" y="1326515"/>
            <a:ext cx="0" cy="4521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内容占位符 2"/>
          <p:cNvSpPr>
            <a:spLocks noGrp="1"/>
          </p:cNvSpPr>
          <p:nvPr>
            <p:ph idx="1"/>
          </p:nvPr>
        </p:nvSpPr>
        <p:spPr>
          <a:xfrm>
            <a:off x="4832985" y="707390"/>
            <a:ext cx="6822440" cy="5734050"/>
          </a:xfrm>
        </p:spPr>
        <p:txBody>
          <a:bodyPr anchor="ctr">
            <a:normAutofit/>
          </a:bodyPr>
          <a:lstStyle/>
          <a:p>
            <a:pPr marL="0" indent="0">
              <a:lnSpc>
                <a:spcPct val="100000"/>
              </a:lnSpc>
              <a:buNone/>
            </a:pPr>
            <a:r>
              <a:rPr lang="en-US" altLang="zh-CN" sz="2000" b="0" i="0">
                <a:solidFill>
                  <a:srgbClr val="FFFFFF"/>
                </a:solidFill>
                <a:effectLst/>
                <a:latin typeface="仿宋" panose="02010609060101010101" charset="-122"/>
                <a:ea typeface="仿宋" panose="02010609060101010101" charset="-122"/>
                <a:cs typeface="仿宋" panose="02010609060101010101" charset="-122"/>
              </a:rPr>
              <a:t>   2014</a:t>
            </a:r>
            <a:r>
              <a:rPr lang="zh-CN" altLang="en-US" sz="2000" b="0" i="0">
                <a:solidFill>
                  <a:srgbClr val="FFFFFF"/>
                </a:solidFill>
                <a:effectLst/>
                <a:latin typeface="仿宋" panose="02010609060101010101" charset="-122"/>
                <a:ea typeface="仿宋" panose="02010609060101010101" charset="-122"/>
                <a:cs typeface="仿宋" panose="02010609060101010101" charset="-122"/>
              </a:rPr>
              <a:t>年</a:t>
            </a:r>
            <a:r>
              <a:rPr lang="en-US" altLang="zh-CN" sz="2000" b="0" i="0">
                <a:solidFill>
                  <a:srgbClr val="FFFFFF"/>
                </a:solidFill>
                <a:effectLst/>
                <a:latin typeface="仿宋" panose="02010609060101010101" charset="-122"/>
                <a:ea typeface="仿宋" panose="02010609060101010101" charset="-122"/>
                <a:cs typeface="仿宋" panose="02010609060101010101" charset="-122"/>
              </a:rPr>
              <a:t>Facebook</a:t>
            </a:r>
            <a:r>
              <a:rPr lang="zh-CN" altLang="en-US" sz="2000" b="0" i="0">
                <a:solidFill>
                  <a:srgbClr val="FFFFFF"/>
                </a:solidFill>
                <a:effectLst/>
                <a:latin typeface="仿宋" panose="02010609060101010101" charset="-122"/>
                <a:ea typeface="仿宋" panose="02010609060101010101" charset="-122"/>
                <a:cs typeface="仿宋" panose="02010609060101010101" charset="-122"/>
              </a:rPr>
              <a:t>收购</a:t>
            </a:r>
            <a:r>
              <a:rPr lang="en-US" altLang="zh-CN" sz="2000" b="0" i="0">
                <a:solidFill>
                  <a:srgbClr val="FFFFFF"/>
                </a:solidFill>
                <a:effectLst/>
                <a:latin typeface="仿宋" panose="02010609060101010101" charset="-122"/>
                <a:ea typeface="仿宋" panose="02010609060101010101" charset="-122"/>
                <a:cs typeface="仿宋" panose="02010609060101010101" charset="-122"/>
              </a:rPr>
              <a:t>Oculus</a:t>
            </a:r>
            <a:r>
              <a:rPr lang="zh-CN" altLang="en-US" sz="2000" b="0" i="0">
                <a:solidFill>
                  <a:srgbClr val="FFFFFF"/>
                </a:solidFill>
                <a:effectLst/>
                <a:latin typeface="仿宋" panose="02010609060101010101" charset="-122"/>
                <a:ea typeface="仿宋" panose="02010609060101010101" charset="-122"/>
                <a:cs typeface="仿宋" panose="02010609060101010101" charset="-122"/>
              </a:rPr>
              <a:t>，点燃了业内对虚拟现实技术的热切关注，掀起了全球资本市场新一轮的“</a:t>
            </a:r>
            <a:r>
              <a:rPr lang="en-US" altLang="zh-CN" sz="2000" b="0" i="0">
                <a:solidFill>
                  <a:srgbClr val="FFFFFF"/>
                </a:solidFill>
                <a:effectLst/>
                <a:latin typeface="仿宋" panose="02010609060101010101" charset="-122"/>
                <a:ea typeface="仿宋" panose="02010609060101010101" charset="-122"/>
                <a:cs typeface="仿宋" panose="02010609060101010101" charset="-122"/>
              </a:rPr>
              <a:t>VR</a:t>
            </a:r>
            <a:r>
              <a:rPr lang="zh-CN" altLang="en-US" sz="2000" b="0" i="0">
                <a:solidFill>
                  <a:srgbClr val="FFFFFF"/>
                </a:solidFill>
                <a:effectLst/>
                <a:latin typeface="仿宋" panose="02010609060101010101" charset="-122"/>
                <a:ea typeface="仿宋" panose="02010609060101010101" charset="-122"/>
                <a:cs typeface="仿宋" panose="02010609060101010101" charset="-122"/>
              </a:rPr>
              <a:t>投资热”。之后</a:t>
            </a:r>
            <a:r>
              <a:rPr lang="en-US" altLang="zh-CN" sz="2000" b="0" i="0">
                <a:solidFill>
                  <a:srgbClr val="FFFFFF"/>
                </a:solidFill>
                <a:effectLst/>
                <a:latin typeface="仿宋" panose="02010609060101010101" charset="-122"/>
                <a:ea typeface="仿宋" panose="02010609060101010101" charset="-122"/>
                <a:cs typeface="仿宋" panose="02010609060101010101" charset="-122"/>
              </a:rPr>
              <a:t>Oculus</a:t>
            </a:r>
            <a:r>
              <a:rPr lang="zh-CN" altLang="en-US" sz="2000" b="0" i="0">
                <a:solidFill>
                  <a:srgbClr val="FFFFFF"/>
                </a:solidFill>
                <a:effectLst/>
                <a:latin typeface="仿宋" panose="02010609060101010101" charset="-122"/>
                <a:ea typeface="仿宋" panose="02010609060101010101" charset="-122"/>
                <a:cs typeface="仿宋" panose="02010609060101010101" charset="-122"/>
              </a:rPr>
              <a:t>、</a:t>
            </a:r>
            <a:r>
              <a:rPr lang="en-US" altLang="zh-CN" sz="2000" b="0" i="0">
                <a:solidFill>
                  <a:srgbClr val="FFFFFF"/>
                </a:solidFill>
                <a:effectLst/>
                <a:latin typeface="仿宋" panose="02010609060101010101" charset="-122"/>
                <a:ea typeface="仿宋" panose="02010609060101010101" charset="-122"/>
                <a:cs typeface="仿宋" panose="02010609060101010101" charset="-122"/>
              </a:rPr>
              <a:t>HTC</a:t>
            </a:r>
            <a:r>
              <a:rPr lang="zh-CN" altLang="en-US" sz="2000" b="0" i="0">
                <a:solidFill>
                  <a:srgbClr val="FFFFFF"/>
                </a:solidFill>
                <a:effectLst/>
                <a:latin typeface="仿宋" panose="02010609060101010101" charset="-122"/>
                <a:ea typeface="仿宋" panose="02010609060101010101" charset="-122"/>
                <a:cs typeface="仿宋" panose="02010609060101010101" charset="-122"/>
              </a:rPr>
              <a:t>、</a:t>
            </a:r>
            <a:r>
              <a:rPr lang="en-US" altLang="zh-CN" sz="2000" b="0" i="0">
                <a:solidFill>
                  <a:srgbClr val="FFFFFF"/>
                </a:solidFill>
                <a:effectLst/>
                <a:latin typeface="仿宋" panose="02010609060101010101" charset="-122"/>
                <a:ea typeface="仿宋" panose="02010609060101010101" charset="-122"/>
                <a:cs typeface="仿宋" panose="02010609060101010101" charset="-122"/>
              </a:rPr>
              <a:t>Sony</a:t>
            </a:r>
            <a:r>
              <a:rPr lang="zh-CN" altLang="en-US" sz="2000" b="0" i="0">
                <a:solidFill>
                  <a:srgbClr val="FFFFFF"/>
                </a:solidFill>
                <a:effectLst/>
                <a:latin typeface="仿宋" panose="02010609060101010101" charset="-122"/>
                <a:ea typeface="仿宋" panose="02010609060101010101" charset="-122"/>
                <a:cs typeface="仿宋" panose="02010609060101010101" charset="-122"/>
              </a:rPr>
              <a:t>等厂商均相继推出沉浸式</a:t>
            </a:r>
            <a:r>
              <a:rPr lang="en-US" altLang="zh-CN" sz="2000" b="0" i="0">
                <a:solidFill>
                  <a:srgbClr val="FFFFFF"/>
                </a:solidFill>
                <a:effectLst/>
                <a:latin typeface="仿宋" panose="02010609060101010101" charset="-122"/>
                <a:ea typeface="仿宋" panose="02010609060101010101" charset="-122"/>
                <a:cs typeface="仿宋" panose="02010609060101010101" charset="-122"/>
              </a:rPr>
              <a:t>VR</a:t>
            </a:r>
            <a:r>
              <a:rPr lang="zh-CN" altLang="en-US" sz="2000" b="0" i="0">
                <a:solidFill>
                  <a:srgbClr val="FFFFFF"/>
                </a:solidFill>
                <a:effectLst/>
                <a:latin typeface="仿宋" panose="02010609060101010101" charset="-122"/>
                <a:ea typeface="仿宋" panose="02010609060101010101" charset="-122"/>
                <a:cs typeface="仿宋" panose="02010609060101010101" charset="-122"/>
              </a:rPr>
              <a:t>设备，提供了全新的娱乐方式，主要表现在各式各样的</a:t>
            </a:r>
            <a:r>
              <a:rPr lang="en-US" altLang="zh-CN" sz="2000" b="0" i="0">
                <a:solidFill>
                  <a:srgbClr val="FFFFFF"/>
                </a:solidFill>
                <a:effectLst/>
                <a:latin typeface="仿宋" panose="02010609060101010101" charset="-122"/>
                <a:ea typeface="仿宋" panose="02010609060101010101" charset="-122"/>
                <a:cs typeface="仿宋" panose="02010609060101010101" charset="-122"/>
              </a:rPr>
              <a:t>VR</a:t>
            </a:r>
            <a:r>
              <a:rPr lang="zh-CN" altLang="en-US" sz="2000" b="0" i="0">
                <a:solidFill>
                  <a:srgbClr val="FFFFFF"/>
                </a:solidFill>
                <a:effectLst/>
                <a:latin typeface="仿宋" panose="02010609060101010101" charset="-122"/>
                <a:ea typeface="仿宋" panose="02010609060101010101" charset="-122"/>
                <a:cs typeface="仿宋" panose="02010609060101010101" charset="-122"/>
              </a:rPr>
              <a:t>游戏及环境体验。以穿戴式头盔、眼镜等为例，暴风科技公司研发的暴风魔镜</a:t>
            </a:r>
            <a:r>
              <a:rPr lang="en-US" altLang="zh-CN" sz="2000" b="0" i="0">
                <a:solidFill>
                  <a:srgbClr val="FFFFFF"/>
                </a:solidFill>
                <a:effectLst/>
                <a:latin typeface="仿宋" panose="02010609060101010101" charset="-122"/>
                <a:ea typeface="仿宋" panose="02010609060101010101" charset="-122"/>
                <a:cs typeface="仿宋" panose="02010609060101010101" charset="-122"/>
              </a:rPr>
              <a:t>VR</a:t>
            </a:r>
            <a:r>
              <a:rPr lang="zh-CN" altLang="en-US" sz="2000" b="0" i="0">
                <a:solidFill>
                  <a:srgbClr val="FFFFFF"/>
                </a:solidFill>
                <a:effectLst/>
                <a:latin typeface="仿宋" panose="02010609060101010101" charset="-122"/>
                <a:ea typeface="仿宋" panose="02010609060101010101" charset="-122"/>
                <a:cs typeface="仿宋" panose="02010609060101010101" charset="-122"/>
              </a:rPr>
              <a:t>娱乐设备，用户规模已超百万，市场规模已达到绝对领先，由此可见虚拟现实娱乐设备在中国消费者中的火爆程度。娱乐游戏的体验感是用户最迫切的需求与追求，而深度的游戏用户更倾向游戏内容与个人感觉的交互性，因此沉浸式体验与场景化带入感极强的</a:t>
            </a:r>
            <a:r>
              <a:rPr lang="en-US" altLang="zh-CN" sz="2000" b="0" i="0">
                <a:solidFill>
                  <a:srgbClr val="FFFFFF"/>
                </a:solidFill>
                <a:effectLst/>
                <a:latin typeface="仿宋" panose="02010609060101010101" charset="-122"/>
                <a:ea typeface="仿宋" panose="02010609060101010101" charset="-122"/>
                <a:cs typeface="仿宋" panose="02010609060101010101" charset="-122"/>
              </a:rPr>
              <a:t>VR</a:t>
            </a:r>
            <a:r>
              <a:rPr lang="zh-CN" altLang="en-US" sz="2000" b="0" i="0">
                <a:solidFill>
                  <a:srgbClr val="FFFFFF"/>
                </a:solidFill>
                <a:effectLst/>
                <a:latin typeface="仿宋" panose="02010609060101010101" charset="-122"/>
                <a:ea typeface="仿宋" panose="02010609060101010101" charset="-122"/>
                <a:cs typeface="仿宋" panose="02010609060101010101" charset="-122"/>
              </a:rPr>
              <a:t>游戏则有了越来越大的市场，且</a:t>
            </a:r>
            <a:r>
              <a:rPr lang="en-US" altLang="zh-CN" sz="2000" b="0" i="0">
                <a:solidFill>
                  <a:srgbClr val="FFFFFF"/>
                </a:solidFill>
                <a:effectLst/>
                <a:latin typeface="仿宋" panose="02010609060101010101" charset="-122"/>
                <a:ea typeface="仿宋" panose="02010609060101010101" charset="-122"/>
                <a:cs typeface="仿宋" panose="02010609060101010101" charset="-122"/>
              </a:rPr>
              <a:t>VR</a:t>
            </a:r>
            <a:r>
              <a:rPr lang="zh-CN" altLang="en-US" sz="2000" b="0" i="0">
                <a:solidFill>
                  <a:srgbClr val="FFFFFF"/>
                </a:solidFill>
                <a:effectLst/>
                <a:latin typeface="仿宋" panose="02010609060101010101" charset="-122"/>
                <a:ea typeface="仿宋" panose="02010609060101010101" charset="-122"/>
                <a:cs typeface="仿宋" panose="02010609060101010101" charset="-122"/>
              </a:rPr>
              <a:t>游戏的特点则是更倾向将游戏内容与用户行为交互，营造更真实更优秀的游戏体验，尤其在</a:t>
            </a:r>
            <a:r>
              <a:rPr lang="en-US" altLang="zh-CN" sz="2000" b="0" i="0">
                <a:solidFill>
                  <a:srgbClr val="FFFFFF"/>
                </a:solidFill>
                <a:effectLst/>
                <a:latin typeface="仿宋" panose="02010609060101010101" charset="-122"/>
                <a:ea typeface="仿宋" panose="02010609060101010101" charset="-122"/>
                <a:cs typeface="仿宋" panose="02010609060101010101" charset="-122"/>
              </a:rPr>
              <a:t>RPG(</a:t>
            </a:r>
            <a:r>
              <a:rPr lang="zh-CN" altLang="en-US" sz="2000" b="0" i="0">
                <a:solidFill>
                  <a:srgbClr val="FFFFFF"/>
                </a:solidFill>
                <a:effectLst/>
                <a:latin typeface="仿宋" panose="02010609060101010101" charset="-122"/>
                <a:ea typeface="仿宋" panose="02010609060101010101" charset="-122"/>
                <a:cs typeface="仿宋" panose="02010609060101010101" charset="-122"/>
              </a:rPr>
              <a:t>角色扮演类</a:t>
            </a:r>
            <a:r>
              <a:rPr lang="en-US" altLang="zh-CN" sz="2000" b="0" i="0">
                <a:solidFill>
                  <a:srgbClr val="FFFFFF"/>
                </a:solidFill>
                <a:effectLst/>
                <a:latin typeface="仿宋" panose="02010609060101010101" charset="-122"/>
                <a:ea typeface="仿宋" panose="02010609060101010101" charset="-122"/>
                <a:cs typeface="仿宋" panose="02010609060101010101" charset="-122"/>
              </a:rPr>
              <a:t>)</a:t>
            </a:r>
            <a:r>
              <a:rPr lang="zh-CN" altLang="en-US" sz="2000" b="0" i="0">
                <a:solidFill>
                  <a:srgbClr val="FFFFFF"/>
                </a:solidFill>
                <a:effectLst/>
                <a:latin typeface="仿宋" panose="02010609060101010101" charset="-122"/>
                <a:ea typeface="仿宋" panose="02010609060101010101" charset="-122"/>
                <a:cs typeface="仿宋" panose="02010609060101010101" charset="-122"/>
              </a:rPr>
              <a:t>、</a:t>
            </a:r>
            <a:r>
              <a:rPr lang="en-US" altLang="zh-CN" sz="2000" b="0" i="0">
                <a:solidFill>
                  <a:srgbClr val="FFFFFF"/>
                </a:solidFill>
                <a:effectLst/>
                <a:latin typeface="仿宋" panose="02010609060101010101" charset="-122"/>
                <a:ea typeface="仿宋" panose="02010609060101010101" charset="-122"/>
                <a:cs typeface="仿宋" panose="02010609060101010101" charset="-122"/>
              </a:rPr>
              <a:t>FTG(</a:t>
            </a:r>
            <a:r>
              <a:rPr lang="zh-CN" altLang="en-US" sz="2000" b="0" i="0">
                <a:solidFill>
                  <a:srgbClr val="FFFFFF"/>
                </a:solidFill>
                <a:effectLst/>
                <a:latin typeface="仿宋" panose="02010609060101010101" charset="-122"/>
                <a:ea typeface="仿宋" panose="02010609060101010101" charset="-122"/>
                <a:cs typeface="仿宋" panose="02010609060101010101" charset="-122"/>
              </a:rPr>
              <a:t>格斗类</a:t>
            </a:r>
            <a:r>
              <a:rPr lang="en-US" altLang="zh-CN" sz="2000" b="0" i="0">
                <a:solidFill>
                  <a:srgbClr val="FFFFFF"/>
                </a:solidFill>
                <a:effectLst/>
                <a:latin typeface="仿宋" panose="02010609060101010101" charset="-122"/>
                <a:ea typeface="仿宋" panose="02010609060101010101" charset="-122"/>
                <a:cs typeface="仿宋" panose="02010609060101010101" charset="-122"/>
              </a:rPr>
              <a:t>)</a:t>
            </a:r>
            <a:r>
              <a:rPr lang="zh-CN" altLang="en-US" sz="2000" b="0" i="0">
                <a:solidFill>
                  <a:srgbClr val="FFFFFF"/>
                </a:solidFill>
                <a:effectLst/>
                <a:latin typeface="仿宋" panose="02010609060101010101" charset="-122"/>
                <a:ea typeface="仿宋" panose="02010609060101010101" charset="-122"/>
                <a:cs typeface="仿宋" panose="02010609060101010101" charset="-122"/>
              </a:rPr>
              <a:t>、</a:t>
            </a:r>
            <a:r>
              <a:rPr lang="en-US" altLang="zh-CN" sz="2000" b="0" i="0">
                <a:solidFill>
                  <a:srgbClr val="FFFFFF"/>
                </a:solidFill>
                <a:effectLst/>
                <a:latin typeface="仿宋" panose="02010609060101010101" charset="-122"/>
                <a:ea typeface="仿宋" panose="02010609060101010101" charset="-122"/>
                <a:cs typeface="仿宋" panose="02010609060101010101" charset="-122"/>
              </a:rPr>
              <a:t>FPS(</a:t>
            </a:r>
            <a:r>
              <a:rPr lang="zh-CN" altLang="en-US" sz="2000" b="0" i="0">
                <a:solidFill>
                  <a:srgbClr val="FFFFFF"/>
                </a:solidFill>
                <a:effectLst/>
                <a:latin typeface="仿宋" panose="02010609060101010101" charset="-122"/>
                <a:ea typeface="仿宋" panose="02010609060101010101" charset="-122"/>
                <a:cs typeface="仿宋" panose="02010609060101010101" charset="-122"/>
              </a:rPr>
              <a:t>第一人称视角射击</a:t>
            </a:r>
            <a:r>
              <a:rPr lang="en-US" altLang="zh-CN" sz="2000" b="0" i="0">
                <a:solidFill>
                  <a:srgbClr val="FFFFFF"/>
                </a:solidFill>
                <a:effectLst/>
                <a:latin typeface="仿宋" panose="02010609060101010101" charset="-122"/>
                <a:ea typeface="仿宋" panose="02010609060101010101" charset="-122"/>
                <a:cs typeface="仿宋" panose="02010609060101010101" charset="-122"/>
              </a:rPr>
              <a:t>)</a:t>
            </a:r>
            <a:r>
              <a:rPr lang="zh-CN" altLang="en-US" sz="2000" b="0" i="0">
                <a:solidFill>
                  <a:srgbClr val="FFFFFF"/>
                </a:solidFill>
                <a:effectLst/>
                <a:latin typeface="仿宋" panose="02010609060101010101" charset="-122"/>
                <a:ea typeface="仿宋" panose="02010609060101010101" charset="-122"/>
                <a:cs typeface="仿宋" panose="02010609060101010101" charset="-122"/>
              </a:rPr>
              <a:t>、</a:t>
            </a:r>
            <a:r>
              <a:rPr lang="en-US" altLang="zh-CN" sz="2000" b="0" i="0">
                <a:solidFill>
                  <a:srgbClr val="FFFFFF"/>
                </a:solidFill>
                <a:effectLst/>
                <a:latin typeface="仿宋" panose="02010609060101010101" charset="-122"/>
                <a:ea typeface="仿宋" panose="02010609060101010101" charset="-122"/>
                <a:cs typeface="仿宋" panose="02010609060101010101" charset="-122"/>
              </a:rPr>
              <a:t>RAC(</a:t>
            </a:r>
            <a:r>
              <a:rPr lang="zh-CN" altLang="en-US" sz="2000" b="0" i="0">
                <a:solidFill>
                  <a:srgbClr val="FFFFFF"/>
                </a:solidFill>
                <a:effectLst/>
                <a:latin typeface="仿宋" panose="02010609060101010101" charset="-122"/>
                <a:ea typeface="仿宋" panose="02010609060101010101" charset="-122"/>
                <a:cs typeface="仿宋" panose="02010609060101010101" charset="-122"/>
              </a:rPr>
              <a:t>竞速类</a:t>
            </a:r>
            <a:r>
              <a:rPr lang="en-US" altLang="zh-CN" sz="2000" b="0" i="0">
                <a:solidFill>
                  <a:srgbClr val="FFFFFF"/>
                </a:solidFill>
                <a:effectLst/>
                <a:latin typeface="仿宋" panose="02010609060101010101" charset="-122"/>
                <a:ea typeface="仿宋" panose="02010609060101010101" charset="-122"/>
                <a:cs typeface="仿宋" panose="02010609060101010101" charset="-122"/>
              </a:rPr>
              <a:t>)</a:t>
            </a:r>
            <a:r>
              <a:rPr lang="zh-CN" altLang="en-US" sz="2000" b="0" i="0">
                <a:solidFill>
                  <a:srgbClr val="FFFFFF"/>
                </a:solidFill>
                <a:effectLst/>
                <a:latin typeface="仿宋" panose="02010609060101010101" charset="-122"/>
                <a:ea typeface="仿宋" panose="02010609060101010101" charset="-122"/>
                <a:cs typeface="仿宋" panose="02010609060101010101" charset="-122"/>
              </a:rPr>
              <a:t>、</a:t>
            </a:r>
            <a:r>
              <a:rPr lang="en-US" altLang="zh-CN" sz="2000" b="0" i="0">
                <a:solidFill>
                  <a:srgbClr val="FFFFFF"/>
                </a:solidFill>
                <a:effectLst/>
                <a:latin typeface="仿宋" panose="02010609060101010101" charset="-122"/>
                <a:ea typeface="仿宋" panose="02010609060101010101" charset="-122"/>
                <a:cs typeface="仿宋" panose="02010609060101010101" charset="-122"/>
              </a:rPr>
              <a:t>SPG(</a:t>
            </a:r>
            <a:r>
              <a:rPr lang="zh-CN" altLang="en-US" sz="2000" b="0" i="0">
                <a:solidFill>
                  <a:srgbClr val="FFFFFF"/>
                </a:solidFill>
                <a:effectLst/>
                <a:latin typeface="仿宋" panose="02010609060101010101" charset="-122"/>
                <a:ea typeface="仿宋" panose="02010609060101010101" charset="-122"/>
                <a:cs typeface="仿宋" panose="02010609060101010101" charset="-122"/>
              </a:rPr>
              <a:t>体育类</a:t>
            </a:r>
            <a:r>
              <a:rPr lang="en-US" altLang="zh-CN" sz="2000" b="0" i="0">
                <a:solidFill>
                  <a:srgbClr val="FFFFFF"/>
                </a:solidFill>
                <a:effectLst/>
                <a:latin typeface="仿宋" panose="02010609060101010101" charset="-122"/>
                <a:ea typeface="仿宋" panose="02010609060101010101" charset="-122"/>
                <a:cs typeface="仿宋" panose="02010609060101010101" charset="-122"/>
              </a:rPr>
              <a:t>)</a:t>
            </a:r>
            <a:r>
              <a:rPr lang="zh-CN" altLang="en-US" sz="2000" b="0" i="0">
                <a:solidFill>
                  <a:srgbClr val="FFFFFF"/>
                </a:solidFill>
                <a:effectLst/>
                <a:latin typeface="仿宋" panose="02010609060101010101" charset="-122"/>
                <a:ea typeface="仿宋" panose="02010609060101010101" charset="-122"/>
                <a:cs typeface="仿宋" panose="02010609060101010101" charset="-122"/>
              </a:rPr>
              <a:t>等娱乐游戏方面，</a:t>
            </a:r>
            <a:r>
              <a:rPr lang="en-US" altLang="zh-CN" sz="2000" b="0" i="0">
                <a:solidFill>
                  <a:srgbClr val="FFFFFF"/>
                </a:solidFill>
                <a:effectLst/>
                <a:latin typeface="仿宋" panose="02010609060101010101" charset="-122"/>
                <a:ea typeface="仿宋" panose="02010609060101010101" charset="-122"/>
                <a:cs typeface="仿宋" panose="02010609060101010101" charset="-122"/>
              </a:rPr>
              <a:t>VR</a:t>
            </a:r>
            <a:r>
              <a:rPr lang="zh-CN" altLang="en-US" sz="2000" b="0" i="0">
                <a:solidFill>
                  <a:srgbClr val="FFFFFF"/>
                </a:solidFill>
                <a:effectLst/>
                <a:latin typeface="仿宋" panose="02010609060101010101" charset="-122"/>
                <a:ea typeface="仿宋" panose="02010609060101010101" charset="-122"/>
                <a:cs typeface="仿宋" panose="02010609060101010101" charset="-122"/>
              </a:rPr>
              <a:t>技术的加入使其具有了空前优质的用户体验。</a:t>
            </a:r>
            <a:endParaRPr lang="zh-CN" altLang="en-US" sz="2000">
              <a:solidFill>
                <a:srgbClr val="FFFFFF"/>
              </a:solidFill>
              <a:latin typeface="仿宋" panose="02010609060101010101" charset="-122"/>
              <a:ea typeface="仿宋" panose="02010609060101010101" charset="-122"/>
              <a:cs typeface="仿宋" panose="02010609060101010101" charset="-122"/>
            </a:endParaRPr>
          </a:p>
        </p:txBody>
      </p:sp>
    </p:spTree>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标题 1"/>
          <p:cNvSpPr>
            <a:spLocks noGrp="1"/>
          </p:cNvSpPr>
          <p:nvPr>
            <p:ph type="title"/>
          </p:nvPr>
        </p:nvSpPr>
        <p:spPr>
          <a:xfrm>
            <a:off x="838200" y="448721"/>
            <a:ext cx="4707671" cy="1225650"/>
          </a:xfrm>
        </p:spPr>
        <p:txBody>
          <a:bodyPr anchor="b">
            <a:normAutofit/>
          </a:bodyPr>
          <a:lstStyle/>
          <a:p>
            <a:r>
              <a:rPr lang="en-US" altLang="zh-CN" sz="3800">
                <a:solidFill>
                  <a:schemeClr val="bg1"/>
                </a:solidFill>
              </a:rPr>
              <a:t>VR</a:t>
            </a:r>
            <a:r>
              <a:rPr lang="zh-CN" altLang="en-US" sz="3800">
                <a:solidFill>
                  <a:schemeClr val="bg1"/>
                </a:solidFill>
              </a:rPr>
              <a:t>游戏展示</a:t>
            </a:r>
            <a:endParaRPr lang="zh-CN" altLang="en-US" sz="3800">
              <a:solidFill>
                <a:schemeClr val="bg1"/>
              </a:solidFill>
            </a:endParaRPr>
          </a:p>
        </p:txBody>
      </p:sp>
      <p:cxnSp>
        <p:nvCxnSpPr>
          <p:cNvPr id="24" name="Straight Connector 23"/>
          <p:cNvCxnSpPr>
            <a:cxnSpLocks noGrp="1" noRot="1" noChangeAspect="1" noMove="1" noResize="1" noEditPoints="1" noAdjustHandles="1" noChangeArrowheads="1" noChangeShapeType="1"/>
          </p:cNvCxnSpPr>
          <p:nvPr/>
        </p:nvCxnSpPr>
        <p:spPr>
          <a:xfrm flipH="1">
            <a:off x="831850" y="1750060"/>
            <a:ext cx="303784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内容占位符 2"/>
          <p:cNvSpPr>
            <a:spLocks noGrp="1"/>
          </p:cNvSpPr>
          <p:nvPr>
            <p:ph idx="1"/>
          </p:nvPr>
        </p:nvSpPr>
        <p:spPr>
          <a:xfrm>
            <a:off x="745490" y="3180715"/>
            <a:ext cx="3124200" cy="2403475"/>
          </a:xfrm>
        </p:spPr>
        <p:txBody>
          <a:bodyPr>
            <a:normAutofit/>
          </a:bodyPr>
          <a:lstStyle/>
          <a:p>
            <a:pPr algn="ctr"/>
            <a:r>
              <a:rPr lang="zh-CN" altLang="en-US" sz="3200" b="0" i="0">
                <a:solidFill>
                  <a:schemeClr val="bg1"/>
                </a:solidFill>
                <a:effectLst/>
                <a:latin typeface="PingFang SC"/>
              </a:rPr>
              <a:t>漫威钢铁侠</a:t>
            </a:r>
            <a:r>
              <a:rPr lang="en-US" altLang="zh-CN" sz="3200" b="0" i="0">
                <a:solidFill>
                  <a:schemeClr val="bg1"/>
                </a:solidFill>
                <a:effectLst/>
                <a:latin typeface="PingFang SC"/>
              </a:rPr>
              <a:t>VR</a:t>
            </a:r>
            <a:endParaRPr lang="en-US" altLang="zh-CN" sz="3200" b="0" i="0">
              <a:solidFill>
                <a:schemeClr val="bg1"/>
              </a:solidFill>
              <a:effectLst/>
              <a:latin typeface="PingFang SC"/>
            </a:endParaRPr>
          </a:p>
          <a:p>
            <a:pPr algn="ctr"/>
            <a:endParaRPr lang="zh-CN" altLang="en-US" sz="3200">
              <a:solidFill>
                <a:schemeClr val="bg1"/>
              </a:solidFill>
            </a:endParaRPr>
          </a:p>
        </p:txBody>
      </p:sp>
      <p:cxnSp>
        <p:nvCxnSpPr>
          <p:cNvPr id="26" name="Straight Connector 25"/>
          <p:cNvCxnSpPr>
            <a:cxnSpLocks noGrp="1" noRot="1" noChangeAspect="1" noMove="1" noResize="1" noEditPoints="1" noAdjustHandles="1" noChangeArrowheads="1" noChangeShapeType="1"/>
          </p:cNvCxnSpPr>
          <p:nvPr/>
        </p:nvCxnSpPr>
        <p:spPr>
          <a:xfrm>
            <a:off x="800100" y="5707380"/>
            <a:ext cx="3082925"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marvels-iron-man-vr-video-hero-01-ps4-us-29mar19">
            <a:hlinkClick r:id="" action="ppaction://media"/>
          </p:cNvPr>
          <p:cNvPicPr>
            <a:picLocks noChangeAspect="1"/>
          </p:cNvPicPr>
          <p:nvPr>
            <a:videoFile r:link="rId1"/>
            <p:extLst>
              <p:ext uri="{DAA4B4D4-6D71-4841-9C94-3DE7FCFB9230}">
                <p14:media xmlns:p14="http://schemas.microsoft.com/office/powerpoint/2010/main" r:embed="rId2"/>
              </p:ext>
            </p:extLst>
          </p:nvPr>
        </p:nvPicPr>
        <p:blipFill>
          <a:blip r:embed="rId3"/>
          <a:stretch>
            <a:fillRect/>
          </a:stretch>
        </p:blipFill>
        <p:spPr>
          <a:xfrm>
            <a:off x="4231005" y="923290"/>
            <a:ext cx="7367270" cy="501142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51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2"/>
          <p:cNvPicPr>
            <a:picLocks noGrp="1" noChangeAspect="1" noChangeArrowheads="1"/>
          </p:cNvPicPr>
          <p:nvPr>
            <p:ph idx="1"/>
          </p:nvPr>
        </p:nvPicPr>
        <p:blipFill rotWithShape="1">
          <a:blip r:embed="rId1">
            <a:extLst>
              <a:ext uri="{28A0092B-C50C-407E-A947-70E740481C1C}">
                <a14:useLocalDpi xmlns:a14="http://schemas.microsoft.com/office/drawing/2010/main" val="0"/>
              </a:ext>
            </a:extLst>
          </a:blip>
          <a:srcRect/>
          <a:stretch>
            <a:fillRect/>
          </a:stretch>
        </p:blipFill>
        <p:spPr bwMode="auto">
          <a:xfrm>
            <a:off x="20" y="227"/>
            <a:ext cx="12191675" cy="6858000"/>
          </a:xfrm>
          <a:prstGeom prst="rect">
            <a:avLst/>
          </a:prstGeom>
          <a:noFill/>
          <a:extLst>
            <a:ext uri="{909E8E84-426E-40DD-AFC4-6F175D3DCCD1}">
              <a14:hiddenFill xmlns:a14="http://schemas.microsoft.com/office/drawing/2010/main">
                <a:solidFill>
                  <a:srgbClr val="FFFFFF"/>
                </a:solidFill>
              </a14:hiddenFill>
            </a:ext>
          </a:extLst>
        </p:spPr>
      </p:pic>
      <p:sp>
        <p:nvSpPr>
          <p:cNvPr id="29" name="Rectangle 28"/>
          <p:cNvSpPr>
            <a:spLocks noGrp="1" noRot="1" noChangeAspect="1" noMove="1" noResize="1" noEditPoints="1" noAdjustHandles="1" noChangeArrowheads="1" noChangeShapeType="1" noTextEdit="1"/>
          </p:cNvSpPr>
          <p:nvPr/>
        </p:nvSpPr>
        <p:spPr bwMode="ltGray">
          <a:xfrm>
            <a:off x="0" y="4802505"/>
            <a:ext cx="12192000" cy="2055495"/>
          </a:xfrm>
          <a:prstGeom prst="rect">
            <a:avLst/>
          </a:prstGeom>
          <a:solidFill>
            <a:schemeClr val="bg1">
              <a:alpha val="72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标题 1"/>
          <p:cNvSpPr>
            <a:spLocks noGrp="1"/>
          </p:cNvSpPr>
          <p:nvPr>
            <p:ph type="title"/>
          </p:nvPr>
        </p:nvSpPr>
        <p:spPr>
          <a:xfrm>
            <a:off x="679450" y="4980305"/>
            <a:ext cx="3035300" cy="1261745"/>
          </a:xfrm>
        </p:spPr>
        <p:txBody>
          <a:bodyPr vert="horz" lIns="91440" tIns="45720" rIns="91440" bIns="45720" rtlCol="0" anchor="ctr">
            <a:normAutofit/>
          </a:bodyPr>
          <a:lstStyle/>
          <a:p>
            <a:r>
              <a:rPr lang="zh-CN" altLang="en-US" sz="4800">
                <a:solidFill>
                  <a:schemeClr val="tx1">
                    <a:lumMod val="85000"/>
                    <a:lumOff val="15000"/>
                  </a:schemeClr>
                </a:solidFill>
              </a:rPr>
              <a:t>生化危机</a:t>
            </a:r>
            <a:r>
              <a:rPr lang="en-US" altLang="zh-CN" sz="4800">
                <a:solidFill>
                  <a:schemeClr val="tx1">
                    <a:lumMod val="85000"/>
                    <a:lumOff val="15000"/>
                  </a:schemeClr>
                </a:solidFill>
              </a:rPr>
              <a:t>7</a:t>
            </a:r>
            <a:endParaRPr lang="en-US" altLang="zh-CN" sz="4800">
              <a:solidFill>
                <a:schemeClr val="tx1">
                  <a:lumMod val="85000"/>
                  <a:lumOff val="15000"/>
                </a:schemeClr>
              </a:solidFill>
            </a:endParaRPr>
          </a:p>
        </p:txBody>
      </p:sp>
      <p:cxnSp>
        <p:nvCxnSpPr>
          <p:cNvPr id="31" name="Straight Connector 30"/>
          <p:cNvCxnSpPr>
            <a:cxnSpLocks noGrp="1" noRot="1" noChangeAspect="1" noMove="1" noResize="1" noEditPoints="1" noAdjustHandles="1" noChangeArrowheads="1" noChangeShapeType="1"/>
          </p:cNvCxnSpPr>
          <p:nvPr/>
        </p:nvCxnSpPr>
        <p:spPr>
          <a:xfrm flipV="1">
            <a:off x="3893820" y="4980305"/>
            <a:ext cx="0" cy="1390015"/>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内容占位符 2"/>
          <p:cNvSpPr>
            <a:spLocks noGrp="1"/>
          </p:cNvSpPr>
          <p:nvPr/>
        </p:nvSpPr>
        <p:spPr>
          <a:xfrm>
            <a:off x="4114800" y="3601720"/>
            <a:ext cx="7376795" cy="4726305"/>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2000">
                <a:solidFill>
                  <a:srgbClr val="FFFFFF"/>
                </a:solidFill>
              </a:rPr>
              <a:t>VR</a:t>
            </a:r>
            <a:r>
              <a:rPr lang="zh-CN" altLang="en-US" sz="2000">
                <a:solidFill>
                  <a:srgbClr val="FFFFFF"/>
                </a:solidFill>
              </a:rPr>
              <a:t>游戏的带入感是传统游戏无法比拟的，沉浸式的体验带来无与伦比全新感观升级。生化危机</a:t>
            </a:r>
            <a:r>
              <a:rPr lang="en-US" altLang="zh-CN" sz="2000">
                <a:solidFill>
                  <a:srgbClr val="FFFFFF"/>
                </a:solidFill>
              </a:rPr>
              <a:t>7VR</a:t>
            </a:r>
            <a:r>
              <a:rPr lang="zh-CN" altLang="en-US" sz="2000">
                <a:solidFill>
                  <a:srgbClr val="FFFFFF"/>
                </a:solidFill>
              </a:rPr>
              <a:t>许多玩家玩后感是例如：“</a:t>
            </a:r>
            <a:r>
              <a:rPr lang="zh-CN" altLang="en-US" sz="2000" b="0" i="0">
                <a:solidFill>
                  <a:srgbClr val="FFFFFF"/>
                </a:solidFill>
                <a:effectLst/>
                <a:latin typeface="-apple-system"/>
              </a:rPr>
              <a:t>吓死人了</a:t>
            </a:r>
            <a:r>
              <a:rPr lang="en-US" altLang="zh-CN" sz="2000" b="0" i="0">
                <a:solidFill>
                  <a:srgbClr val="FFFFFF"/>
                </a:solidFill>
                <a:effectLst/>
                <a:latin typeface="-apple-system"/>
              </a:rPr>
              <a:t>---</a:t>
            </a:r>
            <a:r>
              <a:rPr lang="zh-CN" altLang="en-US" sz="2000">
                <a:solidFill>
                  <a:srgbClr val="FFFFFF"/>
                </a:solidFill>
              </a:rPr>
              <a:t>”“换了几件</a:t>
            </a:r>
            <a:r>
              <a:rPr lang="en-US" altLang="zh-CN" sz="2000">
                <a:solidFill>
                  <a:srgbClr val="FFFFFF"/>
                </a:solidFill>
              </a:rPr>
              <a:t>T</a:t>
            </a:r>
            <a:r>
              <a:rPr lang="zh-CN" altLang="en-US" sz="2000">
                <a:solidFill>
                  <a:srgbClr val="FFFFFF"/>
                </a:solidFill>
              </a:rPr>
              <a:t>恤，一包纸尿裤”“</a:t>
            </a:r>
            <a:r>
              <a:rPr lang="zh-CN" altLang="en-US" sz="2000" b="0" i="0">
                <a:solidFill>
                  <a:srgbClr val="FFFFFF"/>
                </a:solidFill>
                <a:effectLst/>
                <a:latin typeface="-apple-system"/>
              </a:rPr>
              <a:t>建议玩之前备好纸尿裤</a:t>
            </a:r>
            <a:r>
              <a:rPr lang="zh-CN" altLang="en-US" sz="2000">
                <a:solidFill>
                  <a:srgbClr val="FFFFFF"/>
                </a:solidFill>
              </a:rPr>
              <a:t>”当然这些评价里不无夸张成分，但是</a:t>
            </a:r>
            <a:r>
              <a:rPr lang="en-US" altLang="zh-CN" sz="2000">
                <a:solidFill>
                  <a:srgbClr val="FFFFFF"/>
                </a:solidFill>
              </a:rPr>
              <a:t>VR</a:t>
            </a:r>
            <a:r>
              <a:rPr lang="zh-CN" altLang="en-US" sz="2000">
                <a:solidFill>
                  <a:srgbClr val="FFFFFF"/>
                </a:solidFill>
              </a:rPr>
              <a:t>带来的全新体验是毋庸置疑的。</a:t>
            </a:r>
            <a:endParaRPr lang="en-US" altLang="zh-CN" sz="2000">
              <a:solidFill>
                <a:srgbClr val="FFFFFF"/>
              </a:solidFill>
            </a:endParaRPr>
          </a:p>
          <a:p>
            <a:endParaRPr lang="en-US" altLang="zh-CN" sz="2000">
              <a:solidFill>
                <a:srgbClr val="FFFFFF"/>
              </a:solidFill>
            </a:endParaRPr>
          </a:p>
        </p:txBody>
      </p:sp>
    </p:spTree>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1" name="Rectangle 16"/>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p:cNvSpPr>
            <a:spLocks noGrp="1"/>
          </p:cNvSpPr>
          <p:nvPr>
            <p:ph type="title"/>
          </p:nvPr>
        </p:nvSpPr>
        <p:spPr>
          <a:xfrm>
            <a:off x="838200" y="685747"/>
            <a:ext cx="3494362" cy="4930246"/>
          </a:xfrm>
        </p:spPr>
        <p:txBody>
          <a:bodyPr>
            <a:normAutofit/>
          </a:bodyPr>
          <a:lstStyle/>
          <a:p>
            <a:pPr algn="r"/>
            <a:r>
              <a:rPr lang="zh-CN" altLang="en-US"/>
              <a:t>手机</a:t>
            </a:r>
            <a:r>
              <a:rPr lang="en-US" altLang="zh-CN"/>
              <a:t>VR</a:t>
            </a:r>
            <a:r>
              <a:rPr lang="zh-CN" altLang="en-US"/>
              <a:t>应用</a:t>
            </a:r>
            <a:endParaRPr lang="zh-CN" altLang="en-US"/>
          </a:p>
        </p:txBody>
      </p:sp>
      <p:cxnSp>
        <p:nvCxnSpPr>
          <p:cNvPr id="22" name="Straight Connector 18"/>
          <p:cNvCxnSpPr>
            <a:cxnSpLocks noGrp="1" noRot="1" noChangeAspect="1" noMove="1" noResize="1" noEditPoints="1" noAdjustHandles="1" noChangeArrowheads="1" noChangeShapeType="1"/>
          </p:cNvCxnSpPr>
          <p:nvPr/>
        </p:nvCxnSpPr>
        <p:spPr>
          <a:xfrm>
            <a:off x="4654550" y="2057400"/>
            <a:ext cx="0" cy="2186305"/>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内容占位符 2"/>
          <p:cNvSpPr>
            <a:spLocks noGrp="1"/>
          </p:cNvSpPr>
          <p:nvPr>
            <p:ph idx="1"/>
          </p:nvPr>
        </p:nvSpPr>
        <p:spPr>
          <a:xfrm>
            <a:off x="4975860" y="963930"/>
            <a:ext cx="5852160" cy="4930140"/>
          </a:xfrm>
        </p:spPr>
        <p:txBody>
          <a:bodyPr anchor="ctr">
            <a:normAutofit/>
          </a:bodyPr>
          <a:lstStyle/>
          <a:p>
            <a:r>
              <a:rPr lang="zh-CN" altLang="en-US" sz="2000"/>
              <a:t>搜索应用商店</a:t>
            </a:r>
            <a:r>
              <a:rPr lang="en-US" altLang="zh-CN" sz="2000"/>
              <a:t>VR</a:t>
            </a:r>
            <a:r>
              <a:rPr lang="zh-CN" altLang="en-US" sz="2000"/>
              <a:t>获得的结果</a:t>
            </a:r>
            <a:r>
              <a:rPr lang="en-US" altLang="zh-CN" sz="2000"/>
              <a:t>:</a:t>
            </a:r>
            <a:r>
              <a:rPr lang="zh-CN" altLang="en-US" sz="2000"/>
              <a:t>“爱奇艺</a:t>
            </a:r>
            <a:r>
              <a:rPr lang="en-US" altLang="zh-CN" sz="2000"/>
              <a:t>VR</a:t>
            </a:r>
            <a:r>
              <a:rPr lang="zh-CN" altLang="en-US" sz="2000"/>
              <a:t>播放”“千幻魔镜</a:t>
            </a:r>
            <a:r>
              <a:rPr lang="en-US" altLang="zh-CN" sz="2000"/>
              <a:t>VR</a:t>
            </a:r>
            <a:r>
              <a:rPr lang="zh-CN" altLang="en-US" sz="2000"/>
              <a:t>播放”“专属私人播放器”“小米</a:t>
            </a:r>
            <a:r>
              <a:rPr lang="en-US" altLang="zh-CN" sz="2000"/>
              <a:t>VR</a:t>
            </a:r>
            <a:r>
              <a:rPr lang="zh-CN" altLang="en-US" sz="2000"/>
              <a:t>”“</a:t>
            </a:r>
            <a:r>
              <a:rPr lang="en-US" altLang="zh-CN" sz="2000"/>
              <a:t>VR</a:t>
            </a:r>
            <a:r>
              <a:rPr lang="zh-CN" altLang="en-US" sz="2000"/>
              <a:t>视屏精选”。</a:t>
            </a:r>
            <a:endParaRPr lang="en-US" altLang="zh-CN" sz="2000"/>
          </a:p>
          <a:p>
            <a:r>
              <a:rPr lang="zh-CN" altLang="en-US" sz="2000"/>
              <a:t>不难看出现阶段移动市场的</a:t>
            </a:r>
            <a:r>
              <a:rPr lang="en-US" altLang="zh-CN" sz="2000"/>
              <a:t>VR</a:t>
            </a:r>
            <a:r>
              <a:rPr lang="zh-CN" altLang="en-US" sz="2000"/>
              <a:t>体验多半以视屏播放为主。</a:t>
            </a:r>
            <a:r>
              <a:rPr lang="en-US" altLang="zh-CN" sz="2000"/>
              <a:t>VR</a:t>
            </a:r>
            <a:r>
              <a:rPr lang="zh-CN" altLang="en-US" sz="2000"/>
              <a:t>游戏的开发成本导致现阶段</a:t>
            </a:r>
            <a:r>
              <a:rPr lang="en-US" altLang="zh-CN" sz="2000"/>
              <a:t>VR</a:t>
            </a:r>
            <a:r>
              <a:rPr lang="zh-CN" altLang="en-US" sz="2000"/>
              <a:t>游戏里充斥着许多低劣，不成熟的产品。</a:t>
            </a:r>
            <a:endParaRPr lang="en-US" altLang="zh-CN" sz="2000"/>
          </a:p>
          <a:p>
            <a:endParaRPr lang="zh-CN" altLang="en-US" sz="2000"/>
          </a:p>
        </p:txBody>
      </p:sp>
    </p:spTree>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7" name="Rectangle 16"/>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p:cNvSpPr>
            <a:spLocks noGrp="1"/>
          </p:cNvSpPr>
          <p:nvPr>
            <p:ph type="title"/>
          </p:nvPr>
        </p:nvSpPr>
        <p:spPr>
          <a:xfrm>
            <a:off x="838200" y="963877"/>
            <a:ext cx="3494362" cy="4930246"/>
          </a:xfrm>
        </p:spPr>
        <p:txBody>
          <a:bodyPr>
            <a:normAutofit/>
          </a:bodyPr>
          <a:lstStyle/>
          <a:p>
            <a:pPr algn="r"/>
            <a:r>
              <a:rPr lang="en-US" altLang="zh-CN"/>
              <a:t>VR</a:t>
            </a:r>
            <a:r>
              <a:rPr lang="zh-CN" altLang="en-US"/>
              <a:t>与广告</a:t>
            </a:r>
            <a:endParaRPr lang="zh-CN" altLang="en-US"/>
          </a:p>
        </p:txBody>
      </p:sp>
      <p:cxnSp>
        <p:nvCxnSpPr>
          <p:cNvPr id="19" name="Straight Connector 18"/>
          <p:cNvCxnSpPr>
            <a:cxnSpLocks noGrp="1" noRot="1" noChangeAspect="1" noMove="1" noResize="1" noEditPoints="1" noAdjustHandles="1" noChangeArrowheads="1" noChangeShapeType="1"/>
          </p:cNvCxnSpPr>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内容占位符 2"/>
          <p:cNvSpPr>
            <a:spLocks noGrp="1"/>
          </p:cNvSpPr>
          <p:nvPr>
            <p:ph idx="1"/>
          </p:nvPr>
        </p:nvSpPr>
        <p:spPr>
          <a:xfrm>
            <a:off x="4809661" y="1046427"/>
            <a:ext cx="6377769" cy="4930246"/>
          </a:xfrm>
        </p:spPr>
        <p:txBody>
          <a:bodyPr anchor="ctr">
            <a:normAutofit/>
          </a:bodyPr>
          <a:lstStyle/>
          <a:p>
            <a:r>
              <a:rPr lang="zh-CN" altLang="en-US" sz="2000" b="0" i="0"/>
              <a:t>Omnivirt的分析回顾了其2018年在AR和360°VR上的宣传活动，以及2019年在MasterCard、Disney、Takis、Turner等品牌上的3D广告宣传活动。数字体现在：沉浸式广告内容比平面二维广告表现更好。</a:t>
            </a:r>
            <a:endParaRPr lang="zh-CN" altLang="en-US" sz="2000" b="0" i="0"/>
          </a:p>
          <a:p>
            <a:r>
              <a:rPr lang="zh-CN" altLang="en-US" sz="2000" b="0" i="0"/>
              <a:t>360°VR/AR/3D广告平台Omnivirt表示，通过点击率、参与率和视频完成率等指标，沉浸式广告在各个方面都表现更好。</a:t>
            </a:r>
            <a:br>
              <a:rPr lang="zh-CN" altLang="en-US" sz="2000"/>
            </a:br>
            <a:endParaRPr lang="zh-CN" altLang="en-US" sz="2000"/>
          </a:p>
        </p:txBody>
      </p:sp>
    </p:spTree>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7" name="Rectangle 16"/>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p:cNvSpPr>
            <a:spLocks noGrp="1"/>
          </p:cNvSpPr>
          <p:nvPr>
            <p:ph type="title"/>
          </p:nvPr>
        </p:nvSpPr>
        <p:spPr>
          <a:xfrm>
            <a:off x="838200" y="963877"/>
            <a:ext cx="3494362" cy="4930246"/>
          </a:xfrm>
        </p:spPr>
        <p:txBody>
          <a:bodyPr>
            <a:normAutofit/>
          </a:bodyPr>
          <a:lstStyle/>
          <a:p>
            <a:pPr algn="r"/>
            <a:r>
              <a:rPr lang="en-US" altLang="zh-CN"/>
              <a:t>VR</a:t>
            </a:r>
            <a:r>
              <a:rPr lang="zh-CN" altLang="en-US"/>
              <a:t>营销制作</a:t>
            </a:r>
            <a:endParaRPr lang="zh-CN" altLang="en-US"/>
          </a:p>
        </p:txBody>
      </p:sp>
      <p:cxnSp>
        <p:nvCxnSpPr>
          <p:cNvPr id="19" name="Straight Connector 18"/>
          <p:cNvCxnSpPr>
            <a:cxnSpLocks noGrp="1" noRot="1" noChangeAspect="1" noMove="1" noResize="1" noEditPoints="1" noAdjustHandles="1" noChangeArrowheads="1" noChangeShapeType="1"/>
          </p:cNvCxnSpPr>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内容占位符 2"/>
          <p:cNvSpPr>
            <a:spLocks noGrp="1"/>
          </p:cNvSpPr>
          <p:nvPr>
            <p:ph idx="1"/>
          </p:nvPr>
        </p:nvSpPr>
        <p:spPr>
          <a:xfrm>
            <a:off x="4837601" y="963877"/>
            <a:ext cx="6377769" cy="4930246"/>
          </a:xfrm>
        </p:spPr>
        <p:txBody>
          <a:bodyPr anchor="ctr">
            <a:normAutofit/>
          </a:bodyPr>
          <a:lstStyle/>
          <a:p>
            <a:pPr algn="l">
              <a:buClrTx/>
              <a:buSzTx/>
            </a:pPr>
            <a:r>
              <a:rPr lang="zh-CN" altLang="en-US" sz="2000" i="0"/>
              <a:t>将VR内容本身作为核心竞争产品的品牌，大多自建团队或寻求技术合作，如旅游、影视等。</a:t>
            </a:r>
            <a:endParaRPr lang="zh-CN" altLang="en-US" sz="2000" i="0"/>
          </a:p>
          <a:p>
            <a:pPr algn="l">
              <a:buClrTx/>
              <a:buSzTx/>
            </a:pPr>
            <a:r>
              <a:rPr lang="zh-CN" altLang="en-US" sz="2000" i="0"/>
              <a:t>将VR视作营销媒介的，大多选取专业的VR视频供应商和应用供应商，如汽车、房产等。</a:t>
            </a:r>
            <a:endParaRPr lang="zh-CN" altLang="en-US" sz="2000" i="0"/>
          </a:p>
          <a:p>
            <a:pPr algn="l">
              <a:buClrTx/>
              <a:buSzTx/>
            </a:pPr>
            <a:r>
              <a:rPr lang="zh-CN" altLang="en-US" sz="2000" i="0"/>
              <a:t>将VR视作营销话题的，倾向于选取传统广告商，适当辅以VR视频、APP供应商，如快消、时尚等。</a:t>
            </a:r>
            <a:endParaRPr lang="zh-CN" altLang="en-US" sz="2000"/>
          </a:p>
        </p:txBody>
      </p:sp>
    </p:spTree>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pic>
        <p:nvPicPr>
          <p:cNvPr id="4" name="麦当劳推出餐盒可改造成VR眼镜的开心乐园餐 2021_1_21 17_16_36">
            <a:hlinkClick r:id="" action="ppaction://media"/>
          </p:cNvPr>
          <p:cNvPicPr>
            <a:picLocks noChangeAspect="1"/>
          </p:cNvPicPr>
          <p:nvPr>
            <a:videoFile r:link="rId1"/>
            <p:extLst>
              <p:ext uri="{DAA4B4D4-6D71-4841-9C94-3DE7FCFB9230}">
                <p14:media xmlns:p14="http://schemas.microsoft.com/office/powerpoint/2010/main" r:embed="rId2"/>
              </p:ext>
            </p:extLst>
          </p:nvPr>
        </p:nvPicPr>
        <p:blipFill>
          <a:blip r:embed="rId3"/>
          <a:stretch>
            <a:fillRect/>
          </a:stretch>
        </p:blipFill>
        <p:spPr>
          <a:xfrm>
            <a:off x="1410970" y="320040"/>
            <a:ext cx="9478010" cy="4305300"/>
          </a:xfrm>
          <a:prstGeom prst="rect">
            <a:avLst/>
          </a:prstGeom>
        </p:spPr>
      </p:pic>
      <p:sp>
        <p:nvSpPr>
          <p:cNvPr id="11" name="Rectangle 10"/>
          <p:cNvSpPr>
            <a:spLocks noGrp="1" noRot="1" noChangeAspect="1" noMove="1" noResize="1" noEditPoints="1" noAdjustHandles="1" noChangeArrowheads="1" noChangeShapeType="1" noTextEdit="1"/>
          </p:cNvSpPr>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标题 1"/>
          <p:cNvSpPr>
            <a:spLocks noGrp="1"/>
          </p:cNvSpPr>
          <p:nvPr>
            <p:ph type="title"/>
          </p:nvPr>
        </p:nvSpPr>
        <p:spPr>
          <a:xfrm>
            <a:off x="1004443" y="4988052"/>
            <a:ext cx="2889504" cy="1344168"/>
          </a:xfrm>
        </p:spPr>
        <p:txBody>
          <a:bodyPr anchor="ctr">
            <a:normAutofit/>
          </a:bodyPr>
          <a:lstStyle/>
          <a:p>
            <a:pPr algn="r"/>
            <a:r>
              <a:rPr lang="en-US" altLang="zh-CN" sz="4400">
                <a:solidFill>
                  <a:schemeClr val="bg1"/>
                </a:solidFill>
              </a:rPr>
              <a:t>VR案例</a:t>
            </a:r>
            <a:endParaRPr lang="en-US" altLang="zh-CN" sz="4400">
              <a:solidFill>
                <a:schemeClr val="bg1"/>
              </a:solidFill>
            </a:endParaRPr>
          </a:p>
        </p:txBody>
      </p:sp>
      <p:cxnSp>
        <p:nvCxnSpPr>
          <p:cNvPr id="13" name="Straight Connector 12"/>
          <p:cNvCxnSpPr>
            <a:cxnSpLocks noGrp="1" noRot="1" noChangeAspect="1" noMove="1" noResize="1" noEditPoints="1" noAdjustHandles="1" noChangeArrowheads="1" noChangeShapeType="1"/>
          </p:cNvCxnSpPr>
          <p:nvPr/>
        </p:nvCxnSpPr>
        <p:spPr>
          <a:xfrm flipV="1">
            <a:off x="4059936"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内容占位符 2"/>
          <p:cNvSpPr>
            <a:spLocks noGrp="1"/>
          </p:cNvSpPr>
          <p:nvPr>
            <p:ph idx="1"/>
          </p:nvPr>
        </p:nvSpPr>
        <p:spPr>
          <a:xfrm>
            <a:off x="4059936" y="5193792"/>
            <a:ext cx="6976872" cy="1344168"/>
          </a:xfrm>
        </p:spPr>
        <p:txBody>
          <a:bodyPr anchor="ctr">
            <a:normAutofit/>
          </a:bodyPr>
          <a:lstStyle/>
          <a:p>
            <a:pPr algn="l">
              <a:buClrTx/>
              <a:buSzTx/>
            </a:pPr>
            <a:r>
              <a:rPr lang="zh-CN" altLang="en-US" sz="2000" i="0">
                <a:solidFill>
                  <a:schemeClr val="bg1"/>
                </a:solidFill>
              </a:rPr>
              <a:t>麦当劳：用开心乐园餐盒改造了一款 VR 设备</a:t>
            </a:r>
            <a:endParaRPr lang="zh-CN" altLang="en-US" sz="2000" i="0">
              <a:solidFill>
                <a:schemeClr val="bg1"/>
              </a:solidFill>
            </a:endParaRPr>
          </a:p>
          <a:p>
            <a:pPr algn="l">
              <a:buClrTx/>
              <a:buSzTx/>
            </a:pPr>
            <a:endParaRPr lang="zh-CN" altLang="en-US" sz="2000" i="0">
              <a:solidFill>
                <a:schemeClr val="bg1"/>
              </a:solidFill>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13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标题 1"/>
          <p:cNvSpPr>
            <a:spLocks noGrp="1"/>
          </p:cNvSpPr>
          <p:nvPr>
            <p:ph type="title"/>
          </p:nvPr>
        </p:nvSpPr>
        <p:spPr>
          <a:xfrm>
            <a:off x="502285" y="1166495"/>
            <a:ext cx="4150995" cy="4525010"/>
          </a:xfrm>
        </p:spPr>
        <p:txBody>
          <a:bodyPr vert="horz" lIns="91440" tIns="45720" rIns="91440" bIns="45720" rtlCol="0" anchor="b">
            <a:normAutofit/>
          </a:bodyPr>
          <a:lstStyle/>
          <a:p>
            <a:r>
              <a:rPr lang="en-US" altLang="zh-CN" sz="2400" b="1" i="0" kern="1200" dirty="0">
                <a:solidFill>
                  <a:schemeClr val="tx1"/>
                </a:solidFill>
                <a:effectLst/>
                <a:latin typeface="+mj-lt"/>
                <a:ea typeface="+mj-ea"/>
                <a:cs typeface="+mj-cs"/>
              </a:rPr>
              <a:t>Dior</a:t>
            </a:r>
            <a:r>
              <a:rPr lang="zh-CN" altLang="en-US" sz="2000" b="1" i="0" kern="1200" dirty="0">
                <a:solidFill>
                  <a:schemeClr val="tx1"/>
                </a:solidFill>
                <a:effectLst/>
                <a:latin typeface="+mj-lt"/>
                <a:ea typeface="+mj-ea"/>
                <a:cs typeface="+mj-cs"/>
              </a:rPr>
              <a:t>门店内设置虚拟现实头盔，身临其境时装秀</a:t>
            </a:r>
            <a:r>
              <a:rPr lang="zh-CN" altLang="en-US" sz="2000" b="1" dirty="0"/>
              <a:t>法国 </a:t>
            </a:r>
            <a:r>
              <a:rPr lang="en-US" altLang="zh-CN" sz="2000" b="1" dirty="0"/>
              <a:t>Dior </a:t>
            </a:r>
            <a:r>
              <a:rPr lang="zh-CN" altLang="en-US" sz="2000" b="1" dirty="0"/>
              <a:t>去年推出了这样一款名叫</a:t>
            </a:r>
            <a:r>
              <a:rPr lang="en-US" altLang="zh-CN" sz="2000" b="1" dirty="0"/>
              <a:t>Dior Eye</a:t>
            </a:r>
            <a:r>
              <a:rPr lang="zh-CN" altLang="en-US" sz="2000" b="1" dirty="0"/>
              <a:t>的虚拟现实穿戴。这个</a:t>
            </a:r>
            <a:r>
              <a:rPr lang="en-US" altLang="zh-CN" sz="2000" b="1" dirty="0"/>
              <a:t>VR</a:t>
            </a:r>
            <a:r>
              <a:rPr lang="zh-CN" altLang="en-US" sz="2000" b="1" dirty="0"/>
              <a:t>头盔 可以让用户身临其境地去时装秀后台看看，「近距离」围观造型师是如何化妆，而模特们在登上 </a:t>
            </a:r>
            <a:r>
              <a:rPr lang="en-US" altLang="zh-CN" sz="2000" b="1" dirty="0"/>
              <a:t>T </a:t>
            </a:r>
            <a:r>
              <a:rPr lang="zh-CN" altLang="en-US" sz="2000" b="1" dirty="0"/>
              <a:t>台之前又在做什么。</a:t>
            </a:r>
            <a:r>
              <a:rPr lang="en-US" altLang="zh-CN" sz="2000" b="1" dirty="0"/>
              <a:t>Dior Eyes </a:t>
            </a:r>
            <a:r>
              <a:rPr lang="zh-CN" altLang="en-US" sz="2000" b="1" dirty="0"/>
              <a:t>的技术外援包括法国 </a:t>
            </a:r>
            <a:r>
              <a:rPr lang="en-US" altLang="zh-CN" sz="2000" b="1" dirty="0" err="1"/>
              <a:t>DigitasLBi</a:t>
            </a:r>
            <a:r>
              <a:rPr lang="en-US" altLang="zh-CN" sz="2000" b="1" dirty="0"/>
              <a:t> </a:t>
            </a:r>
            <a:r>
              <a:rPr lang="zh-CN" altLang="en-US" sz="2000" b="1" dirty="0"/>
              <a:t>实验室和三星。前者负责制造生产 </a:t>
            </a:r>
            <a:r>
              <a:rPr lang="en-US" altLang="zh-CN" sz="2000" b="1" dirty="0"/>
              <a:t>3D </a:t>
            </a:r>
            <a:r>
              <a:rPr lang="zh-CN" altLang="en-US" sz="2000" b="1" dirty="0"/>
              <a:t>的眼镜模型，后者则提供了虚拟现实技术的核心技术</a:t>
            </a:r>
            <a:r>
              <a:rPr lang="en-US" altLang="zh-CN" sz="2000" b="1" dirty="0"/>
              <a:t>——Gear VR </a:t>
            </a:r>
            <a:r>
              <a:rPr lang="zh-CN" altLang="en-US" sz="2000" b="1" dirty="0"/>
              <a:t>和显示用的 </a:t>
            </a:r>
            <a:r>
              <a:rPr lang="en-US" altLang="zh-CN" sz="2000" b="1" dirty="0"/>
              <a:t>Galaxy Note 4</a:t>
            </a:r>
            <a:r>
              <a:rPr lang="zh-CN" altLang="en-US" sz="2000" b="1" dirty="0"/>
              <a:t>。</a:t>
            </a:r>
            <a:br>
              <a:rPr lang="zh-CN" altLang="en-US" sz="4100" b="1" dirty="0"/>
            </a:br>
            <a:endParaRPr lang="en-US" altLang="zh-CN" sz="4100" b="1" dirty="0"/>
          </a:p>
        </p:txBody>
      </p:sp>
      <p:cxnSp>
        <p:nvCxnSpPr>
          <p:cNvPr id="11" name="Straight Connector 10"/>
          <p:cNvCxnSpPr>
            <a:cxnSpLocks noGrp="1" noRot="1" noChangeAspect="1" noMove="1" noResize="1" noEditPoints="1" noAdjustHandles="1" noChangeArrowheads="1" noChangeShapeType="1"/>
          </p:cNvCxnSpPr>
          <p:nvPr/>
        </p:nvCxnSpPr>
        <p:spPr>
          <a:xfrm>
            <a:off x="4735830" y="1174115"/>
            <a:ext cx="0" cy="4853305"/>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Dior Eyes - Virtual Reality 2021_1_21 17_24_09" descr="在桌子上&#10;&#10;中度可信度描述已自动生成">
            <a:hlinkClick r:id="" action="ppaction://media"/>
          </p:cNvPr>
          <p:cNvPicPr>
            <a:picLocks noGrp="1" noChangeAspect="1"/>
          </p:cNvPicPr>
          <p:nvPr>
            <p:ph idx="1"/>
            <a:videoFile r:link="rId1"/>
            <p:extLst>
              <p:ext uri="{DAA4B4D4-6D71-4841-9C94-3DE7FCFB9230}">
                <p14:media xmlns:p14="http://schemas.microsoft.com/office/powerpoint/2010/main" r:embed="rId2"/>
              </p:ext>
            </p:extLst>
          </p:nvPr>
        </p:nvPicPr>
        <p:blipFill>
          <a:blip r:embed="rId3"/>
          <a:stretch>
            <a:fillRect/>
          </a:stretch>
        </p:blipFill>
        <p:spPr>
          <a:xfrm>
            <a:off x="5095875" y="1166495"/>
            <a:ext cx="6436360" cy="4722495"/>
          </a:xfrm>
          <a:prstGeom prst="rect">
            <a:avLst/>
          </a:prstGeom>
        </p:spPr>
      </p:pic>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45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内容占位符 8"/>
          <p:cNvPicPr>
            <a:picLocks noGrp="1" noChangeAspect="1"/>
          </p:cNvPicPr>
          <p:nvPr>
            <p:ph idx="1"/>
          </p:nvPr>
        </p:nvPicPr>
        <p:blipFill rotWithShape="1">
          <a:blip r:embed="rId1">
            <a:extLst>
              <a:ext uri="{28A0092B-C50C-407E-A947-70E740481C1C}">
                <a14:useLocalDpi xmlns:a14="http://schemas.microsoft.com/office/drawing/2010/main" val="0"/>
              </a:ext>
            </a:extLst>
          </a:blip>
          <a:srcRect t="34229" b="25693"/>
          <a:stretch>
            <a:fillRect/>
          </a:stretch>
        </p:blipFill>
        <p:spPr>
          <a:xfrm>
            <a:off x="20" y="10"/>
            <a:ext cx="12191980" cy="6857990"/>
          </a:xfrm>
          <a:prstGeom prst="rect">
            <a:avLst/>
          </a:prstGeom>
        </p:spPr>
      </p:pic>
      <p:sp>
        <p:nvSpPr>
          <p:cNvPr id="49" name="Rectangle 44"/>
          <p:cNvSpPr>
            <a:spLocks noGrp="1" noRot="1" noChangeAspect="1" noMove="1" noResize="1" noEditPoints="1" noAdjustHandles="1" noChangeArrowheads="1" noChangeShapeType="1" noTextEdit="1"/>
          </p:cNvSpPr>
          <p:nvPr/>
        </p:nvSpPr>
        <p:spPr bwMode="ltGray">
          <a:xfrm>
            <a:off x="-1" y="4892040"/>
            <a:ext cx="12191999" cy="1965960"/>
          </a:xfrm>
          <a:prstGeom prst="rect">
            <a:avLst/>
          </a:prstGeom>
          <a:solidFill>
            <a:schemeClr val="bg1">
              <a:alpha val="72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标题 1"/>
          <p:cNvSpPr>
            <a:spLocks noGrp="1"/>
          </p:cNvSpPr>
          <p:nvPr>
            <p:ph type="title"/>
          </p:nvPr>
        </p:nvSpPr>
        <p:spPr>
          <a:xfrm>
            <a:off x="448564" y="5154168"/>
            <a:ext cx="6973204" cy="1261872"/>
          </a:xfrm>
        </p:spPr>
        <p:txBody>
          <a:bodyPr vert="horz" lIns="91440" tIns="45720" rIns="91440" bIns="45720" rtlCol="0" anchor="ctr">
            <a:normAutofit/>
          </a:bodyPr>
          <a:lstStyle/>
          <a:p>
            <a:r>
              <a:rPr lang="en-US" altLang="zh-CN" sz="4800">
                <a:solidFill>
                  <a:schemeClr val="tx1">
                    <a:lumMod val="85000"/>
                    <a:lumOff val="15000"/>
                  </a:schemeClr>
                </a:solidFill>
              </a:rPr>
              <a:t>VR</a:t>
            </a:r>
            <a:r>
              <a:rPr lang="zh-CN" altLang="en-US" sz="4800">
                <a:solidFill>
                  <a:schemeClr val="tx1">
                    <a:lumMod val="85000"/>
                    <a:lumOff val="15000"/>
                  </a:schemeClr>
                </a:solidFill>
              </a:rPr>
              <a:t>的未来</a:t>
            </a:r>
            <a:endParaRPr lang="zh-CN" altLang="en-US" sz="4800">
              <a:solidFill>
                <a:schemeClr val="tx1">
                  <a:lumMod val="85000"/>
                  <a:lumOff val="15000"/>
                </a:schemeClr>
              </a:solidFill>
            </a:endParaRPr>
          </a:p>
        </p:txBody>
      </p:sp>
      <p:cxnSp>
        <p:nvCxnSpPr>
          <p:cNvPr id="50" name="Straight Connector 46"/>
          <p:cNvCxnSpPr>
            <a:cxnSpLocks noGrp="1" noRot="1" noChangeAspect="1" noMove="1" noResize="1" noEditPoints="1" noAdjustHandles="1" noChangeArrowheads="1" noChangeShapeType="1"/>
          </p:cNvCxnSpPr>
          <p:nvPr/>
        </p:nvCxnSpPr>
        <p:spPr>
          <a:xfrm flipV="1">
            <a:off x="3216275" y="5327606"/>
            <a:ext cx="0" cy="9144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标题 1"/>
          <p:cNvSpPr>
            <a:spLocks noGrp="1"/>
          </p:cNvSpPr>
          <p:nvPr/>
        </p:nvSpPr>
        <p:spPr>
          <a:xfrm>
            <a:off x="0" y="601345"/>
            <a:ext cx="3313430" cy="472630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zh-CN" altLang="en-US" sz="4000" b="1" dirty="0">
                <a:solidFill>
                  <a:srgbClr val="FFFFFF"/>
                </a:solidFill>
              </a:rPr>
              <a:t>头号玩家可以是你我他！</a:t>
            </a:r>
            <a:endParaRPr lang="zh-CN" altLang="en-US" sz="4000" b="1" dirty="0">
              <a:solidFill>
                <a:srgbClr val="FFFFFF"/>
              </a:solidFill>
            </a:endParaRPr>
          </a:p>
        </p:txBody>
      </p:sp>
      <p:sp>
        <p:nvSpPr>
          <p:cNvPr id="4" name="内容占位符 2"/>
          <p:cNvSpPr>
            <a:spLocks noGrp="1"/>
          </p:cNvSpPr>
          <p:nvPr/>
        </p:nvSpPr>
        <p:spPr>
          <a:xfrm>
            <a:off x="3382010" y="4984115"/>
            <a:ext cx="5744845" cy="257048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buClrTx/>
              <a:buSzTx/>
              <a:buFont typeface="Arial" panose="020B0604020202020204" pitchFamily="34" charset="0"/>
              <a:buChar char="•"/>
            </a:pPr>
            <a:r>
              <a:rPr lang="zh-CN" altLang="en-US" sz="2000" i="0"/>
              <a:t>视网膜分辨率</a:t>
            </a:r>
            <a:endParaRPr lang="zh-CN" altLang="en-US" sz="2000" i="0"/>
          </a:p>
          <a:p>
            <a:pPr algn="l">
              <a:buClrTx/>
              <a:buSzTx/>
              <a:buFont typeface="Arial" panose="020B0604020202020204" pitchFamily="34" charset="0"/>
              <a:buChar char="•"/>
            </a:pPr>
            <a:r>
              <a:rPr lang="zh-CN" altLang="en-US" sz="2000" i="0"/>
              <a:t>180度以上的视野范围</a:t>
            </a:r>
            <a:endParaRPr lang="zh-CN" altLang="en-US" sz="2000" i="0"/>
          </a:p>
          <a:p>
            <a:pPr algn="l">
              <a:buClrTx/>
              <a:buSzTx/>
              <a:buFont typeface="Arial" panose="020B0604020202020204" pitchFamily="34" charset="0"/>
              <a:buChar char="•"/>
            </a:pPr>
            <a:r>
              <a:rPr lang="zh-CN" altLang="en-US" sz="2000" i="0"/>
              <a:t>体感输入输出</a:t>
            </a:r>
            <a:endParaRPr lang="zh-CN" altLang="en-US" sz="2000" i="0"/>
          </a:p>
          <a:p>
            <a:pPr algn="l">
              <a:buClrTx/>
              <a:buSzTx/>
              <a:buFont typeface="Arial" panose="020B0604020202020204" pitchFamily="34" charset="0"/>
              <a:buChar char="•"/>
            </a:pPr>
            <a:r>
              <a:rPr lang="zh-CN" altLang="en-US" sz="2000" i="0"/>
              <a:t>类似于普通眼镜一样的佩戴舒适度</a:t>
            </a:r>
            <a:endParaRPr lang="zh-CN" altLang="en-US" sz="2000" i="0"/>
          </a:p>
          <a:p>
            <a:pPr marL="0" indent="0">
              <a:buNone/>
            </a:pPr>
            <a:br>
              <a:rPr lang="zh-CN" altLang="en-US" sz="2000" b="1" dirty="0">
                <a:latin typeface="+mj-lt"/>
                <a:ea typeface="+mj-ea"/>
                <a:cs typeface="+mj-cs"/>
              </a:rPr>
            </a:br>
            <a:endParaRPr lang="zh-CN" altLang="en-US" sz="2000" dirty="0">
              <a:solidFill>
                <a:srgbClr val="FFFFFF"/>
              </a:solidFill>
            </a:endParaRPr>
          </a:p>
        </p:txBody>
      </p:sp>
    </p:spTree>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p:cNvSpPr>
            <a:spLocks noGrp="1" noRot="1" noChangeAspect="1" noMove="1" noResize="1" noEditPoints="1" noAdjustHandles="1" noChangeArrowheads="1" noChangeShapeType="1" noTextEdit="1"/>
          </p:cNvSpPr>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p:cNvSpPr>
            <a:spLocks noGrp="1" noRot="1" noChangeAspect="1" noMove="1" noResize="1" noEditPoints="1" noAdjustHandles="1" noChangeArrowheads="1" noChangeShapeType="1" noTextEdit="1"/>
          </p:cNvSpPr>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标题 1"/>
          <p:cNvSpPr>
            <a:spLocks noGrp="1"/>
          </p:cNvSpPr>
          <p:nvPr>
            <p:ph type="title"/>
          </p:nvPr>
        </p:nvSpPr>
        <p:spPr>
          <a:xfrm>
            <a:off x="2311147" y="974725"/>
            <a:ext cx="7569706" cy="1288238"/>
          </a:xfrm>
        </p:spPr>
        <p:txBody>
          <a:bodyPr anchor="ctr">
            <a:normAutofit/>
          </a:bodyPr>
          <a:lstStyle/>
          <a:p>
            <a:pPr algn="ctr"/>
            <a:r>
              <a:rPr lang="zh-CN" altLang="en-US" dirty="0"/>
              <a:t>什么是</a:t>
            </a:r>
            <a:r>
              <a:rPr lang="en-US" altLang="zh-CN" dirty="0"/>
              <a:t>AR</a:t>
            </a:r>
            <a:endParaRPr lang="zh-CN" altLang="en-US"/>
          </a:p>
        </p:txBody>
      </p:sp>
      <p:sp>
        <p:nvSpPr>
          <p:cNvPr id="3" name="内容占位符 2"/>
          <p:cNvSpPr>
            <a:spLocks noGrp="1"/>
          </p:cNvSpPr>
          <p:nvPr>
            <p:ph idx="1"/>
          </p:nvPr>
        </p:nvSpPr>
        <p:spPr>
          <a:xfrm>
            <a:off x="2311400" y="2675890"/>
            <a:ext cx="7860665" cy="2475865"/>
          </a:xfrm>
        </p:spPr>
        <p:txBody>
          <a:bodyPr anchor="t">
            <a:normAutofit/>
          </a:bodyPr>
          <a:lstStyle/>
          <a:p>
            <a:r>
              <a:rPr lang="en-US" altLang="zh-CN" sz="2000" b="0" i="0">
                <a:effectLst/>
                <a:latin typeface="微软雅黑" panose="020B0503020204020204" pitchFamily="34" charset="-122"/>
                <a:ea typeface="微软雅黑" panose="020B0503020204020204" pitchFamily="34" charset="-122"/>
              </a:rPr>
              <a:t>AR</a:t>
            </a:r>
            <a:r>
              <a:rPr lang="zh-CN" altLang="en-US" sz="2000" b="0" i="0">
                <a:effectLst/>
                <a:latin typeface="微软雅黑" panose="020B0503020204020204" pitchFamily="34" charset="-122"/>
                <a:ea typeface="微软雅黑" panose="020B0503020204020204" pitchFamily="34" charset="-122"/>
              </a:rPr>
              <a:t>全称</a:t>
            </a:r>
            <a:r>
              <a:rPr lang="en-US" altLang="zh-CN" sz="2000" b="0" i="0">
                <a:effectLst/>
                <a:latin typeface="微软雅黑" panose="020B0503020204020204" pitchFamily="34" charset="-122"/>
                <a:ea typeface="微软雅黑" panose="020B0503020204020204" pitchFamily="34" charset="-122"/>
              </a:rPr>
              <a:t>Augmented Reality</a:t>
            </a:r>
            <a:r>
              <a:rPr lang="zh-CN" altLang="en-US" sz="2000" b="0" i="0">
                <a:effectLst/>
                <a:latin typeface="微软雅黑" panose="020B0503020204020204" pitchFamily="34" charset="-122"/>
                <a:ea typeface="微软雅黑" panose="020B0503020204020204" pitchFamily="34" charset="-122"/>
              </a:rPr>
              <a:t>，即增强现实技术。这项技术是利用电脑技术将虚拟的信息叠加到真实世界，通过手机、平板电脑等设备显示出来，被人们所感知，从而实现真实与虚拟的大融合，丰富现实世界。简而言之，就是将本身平面的内容“活起来”，赋予实物更多的信息，增强立体感，加强视觉效果和互动体验感。</a:t>
            </a:r>
            <a:endParaRPr lang="en-US" altLang="zh-CN" sz="2000" b="0" i="0">
              <a:effectLst/>
              <a:latin typeface="微软雅黑" panose="020B0503020204020204" pitchFamily="34" charset="-122"/>
              <a:ea typeface="微软雅黑" panose="020B0503020204020204" pitchFamily="34" charset="-122"/>
            </a:endParaRPr>
          </a:p>
          <a:p>
            <a:endParaRPr lang="zh-CN" altLang="en-US" sz="2000"/>
          </a:p>
        </p:txBody>
      </p:sp>
    </p:spTree>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4"/>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标题 1"/>
          <p:cNvSpPr>
            <a:spLocks noGrp="1"/>
          </p:cNvSpPr>
          <p:nvPr>
            <p:ph type="title"/>
          </p:nvPr>
        </p:nvSpPr>
        <p:spPr>
          <a:xfrm>
            <a:off x="1014141" y="1450655"/>
            <a:ext cx="3932030" cy="3956690"/>
          </a:xfrm>
        </p:spPr>
        <p:txBody>
          <a:bodyPr anchor="ctr">
            <a:normAutofit/>
          </a:bodyPr>
          <a:lstStyle/>
          <a:p>
            <a:pPr algn="ctr"/>
            <a:r>
              <a:rPr lang="en-US" altLang="zh-CN">
                <a:solidFill>
                  <a:schemeClr val="bg1"/>
                </a:solidFill>
              </a:rPr>
              <a:t>AR</a:t>
            </a:r>
            <a:r>
              <a:rPr lang="zh-CN" altLang="en-US">
                <a:solidFill>
                  <a:schemeClr val="bg1"/>
                </a:solidFill>
              </a:rPr>
              <a:t>特点</a:t>
            </a:r>
            <a:endParaRPr lang="zh-CN" altLang="en-US">
              <a:solidFill>
                <a:schemeClr val="bg1"/>
              </a:solidFill>
            </a:endParaRPr>
          </a:p>
        </p:txBody>
      </p:sp>
      <p:cxnSp>
        <p:nvCxnSpPr>
          <p:cNvPr id="21" name="Straight Connector 16"/>
          <p:cNvCxnSpPr>
            <a:cxnSpLocks noGrp="1" noRot="1" noChangeAspect="1" noMove="1" noResize="1" noEditPoints="1" noAdjustHandles="1" noChangeArrowheads="1" noChangeShapeType="1"/>
          </p:cNvCxnSpPr>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a:cxnSpLocks noGrp="1" noRot="1" noChangeAspect="1" noMove="1" noResize="1" noEditPoints="1" noAdjustHandles="1" noChangeArrowheads="1" noChangeShapeType="1"/>
          </p:cNvCxnSpPr>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内容占位符 2"/>
          <p:cNvSpPr>
            <a:spLocks noGrp="1"/>
          </p:cNvSpPr>
          <p:nvPr>
            <p:ph idx="1"/>
          </p:nvPr>
        </p:nvSpPr>
        <p:spPr>
          <a:xfrm>
            <a:off x="6096000" y="1108061"/>
            <a:ext cx="5008901" cy="4571972"/>
          </a:xfrm>
        </p:spPr>
        <p:txBody>
          <a:bodyPr anchor="ctr">
            <a:normAutofit/>
          </a:bodyPr>
          <a:lstStyle/>
          <a:p>
            <a:pPr algn="l">
              <a:buClrTx/>
              <a:buSzTx/>
            </a:pPr>
            <a:r>
              <a:rPr lang="zh-CN" altLang="en-US" sz="2000" b="1" i="0" dirty="0">
                <a:solidFill>
                  <a:schemeClr val="bg1"/>
                </a:solidFill>
                <a:latin typeface="+mj-lt"/>
                <a:ea typeface="+mj-ea"/>
                <a:cs typeface="+mj-cs"/>
              </a:rPr>
              <a:t>真实世界和虚拟世界的信息集成</a:t>
            </a:r>
            <a:endParaRPr lang="zh-CN" altLang="en-US" sz="2000" b="1" i="0" dirty="0">
              <a:solidFill>
                <a:schemeClr val="bg1"/>
              </a:solidFill>
              <a:latin typeface="+mj-lt"/>
              <a:ea typeface="+mj-ea"/>
              <a:cs typeface="+mj-cs"/>
            </a:endParaRPr>
          </a:p>
          <a:p>
            <a:pPr algn="l">
              <a:buClrTx/>
              <a:buSzTx/>
            </a:pPr>
            <a:r>
              <a:rPr lang="zh-CN" altLang="en-US" sz="2000" b="1" i="0" dirty="0">
                <a:solidFill>
                  <a:schemeClr val="bg1"/>
                </a:solidFill>
                <a:latin typeface="+mj-lt"/>
                <a:ea typeface="+mj-ea"/>
                <a:cs typeface="+mj-cs"/>
              </a:rPr>
              <a:t>具有实时交互性</a:t>
            </a:r>
            <a:endParaRPr lang="zh-CN" altLang="en-US" sz="2000" b="1" i="0" dirty="0">
              <a:solidFill>
                <a:schemeClr val="bg1"/>
              </a:solidFill>
              <a:latin typeface="+mj-lt"/>
              <a:ea typeface="+mj-ea"/>
              <a:cs typeface="+mj-cs"/>
            </a:endParaRPr>
          </a:p>
          <a:p>
            <a:pPr algn="l">
              <a:buClrTx/>
              <a:buSzTx/>
            </a:pPr>
            <a:r>
              <a:rPr lang="zh-CN" altLang="en-US" sz="2000" b="1" i="0" dirty="0">
                <a:solidFill>
                  <a:schemeClr val="bg1"/>
                </a:solidFill>
                <a:latin typeface="+mj-lt"/>
                <a:ea typeface="+mj-ea"/>
                <a:cs typeface="+mj-cs"/>
              </a:rPr>
              <a:t>是在三维尺度空间中增添定位虚拟物体</a:t>
            </a:r>
            <a:endParaRPr lang="zh-CN" altLang="en-US" sz="2000" b="1" i="0" dirty="0">
              <a:solidFill>
                <a:schemeClr val="bg1"/>
              </a:solidFill>
              <a:latin typeface="+mj-lt"/>
              <a:ea typeface="+mj-ea"/>
              <a:cs typeface="+mj-c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p:cNvSpPr>
            <a:spLocks noGrp="1" noRot="1" noChangeAspect="1" noMove="1" noResize="1" noEditPoints="1" noAdjustHandles="1" noChangeArrowheads="1" noChangeShapeType="1" noTextEdit="1"/>
          </p:cNvSpPr>
          <p:nvPr/>
        </p:nvSpPr>
        <p:spPr>
          <a:xfrm>
            <a:off x="0" y="-635"/>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标题 1"/>
          <p:cNvSpPr>
            <a:spLocks noGrp="1"/>
          </p:cNvSpPr>
          <p:nvPr>
            <p:ph type="title"/>
          </p:nvPr>
        </p:nvSpPr>
        <p:spPr>
          <a:xfrm>
            <a:off x="1014141" y="1450655"/>
            <a:ext cx="3932030" cy="3956690"/>
          </a:xfrm>
        </p:spPr>
        <p:txBody>
          <a:bodyPr anchor="ctr">
            <a:normAutofit/>
          </a:bodyPr>
          <a:lstStyle/>
          <a:p>
            <a:pPr algn="ctr"/>
            <a:r>
              <a:rPr lang="zh-CN" altLang="en-US">
                <a:solidFill>
                  <a:schemeClr val="bg1"/>
                </a:solidFill>
              </a:rPr>
              <a:t>应用领域</a:t>
            </a:r>
            <a:endParaRPr lang="zh-CN" altLang="en-US">
              <a:solidFill>
                <a:schemeClr val="bg1"/>
              </a:solidFill>
            </a:endParaRPr>
          </a:p>
        </p:txBody>
      </p:sp>
      <p:cxnSp>
        <p:nvCxnSpPr>
          <p:cNvPr id="17" name="Straight Connector 16"/>
          <p:cNvCxnSpPr>
            <a:cxnSpLocks noGrp="1" noRot="1" noChangeAspect="1" noMove="1" noResize="1" noEditPoints="1" noAdjustHandles="1" noChangeArrowheads="1" noChangeShapeType="1"/>
          </p:cNvCxnSpPr>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a:cxnSpLocks noGrp="1" noRot="1" noChangeAspect="1" noMove="1" noResize="1" noEditPoints="1" noAdjustHandles="1" noChangeArrowheads="1" noChangeShapeType="1"/>
          </p:cNvCxnSpPr>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内容占位符 2"/>
          <p:cNvSpPr>
            <a:spLocks noGrp="1"/>
          </p:cNvSpPr>
          <p:nvPr>
            <p:ph idx="1"/>
          </p:nvPr>
        </p:nvSpPr>
        <p:spPr>
          <a:xfrm>
            <a:off x="6096000" y="1108061"/>
            <a:ext cx="5008901" cy="4571972"/>
          </a:xfrm>
        </p:spPr>
        <p:txBody>
          <a:bodyPr anchor="ctr">
            <a:normAutofit/>
          </a:bodyPr>
          <a:lstStyle/>
          <a:p>
            <a:pPr algn="l">
              <a:buClrTx/>
              <a:buSzTx/>
            </a:pPr>
            <a:r>
              <a:rPr lang="zh-CN" altLang="en-US" sz="2000" b="1" i="0" dirty="0">
                <a:solidFill>
                  <a:schemeClr val="bg1"/>
                </a:solidFill>
                <a:latin typeface="+mj-lt"/>
                <a:ea typeface="+mj-ea"/>
                <a:cs typeface="+mj-cs"/>
              </a:rPr>
              <a:t>医疗领域</a:t>
            </a:r>
            <a:endParaRPr lang="zh-CN" altLang="en-US" sz="2000" b="1" i="0" dirty="0">
              <a:solidFill>
                <a:schemeClr val="bg1"/>
              </a:solidFill>
              <a:latin typeface="+mj-lt"/>
              <a:ea typeface="+mj-ea"/>
              <a:cs typeface="+mj-cs"/>
            </a:endParaRPr>
          </a:p>
          <a:p>
            <a:pPr algn="l">
              <a:buClrTx/>
              <a:buSzTx/>
            </a:pPr>
            <a:r>
              <a:rPr lang="zh-CN" altLang="en-US" sz="2000" b="1" i="0" dirty="0">
                <a:solidFill>
                  <a:schemeClr val="bg1"/>
                </a:solidFill>
                <a:latin typeface="+mj-lt"/>
                <a:ea typeface="+mj-ea"/>
                <a:cs typeface="+mj-cs"/>
              </a:rPr>
              <a:t>军事领域</a:t>
            </a:r>
            <a:endParaRPr lang="zh-CN" altLang="en-US" sz="2000" b="1" dirty="0">
              <a:solidFill>
                <a:schemeClr val="bg1"/>
              </a:solidFill>
              <a:latin typeface="+mj-lt"/>
              <a:ea typeface="+mj-ea"/>
              <a:cs typeface="+mj-cs"/>
            </a:endParaRPr>
          </a:p>
          <a:p>
            <a:pPr algn="l">
              <a:buClrTx/>
              <a:buSzTx/>
            </a:pPr>
            <a:r>
              <a:rPr lang="zh-CN" altLang="en-US" sz="2000" b="1" i="0" dirty="0">
                <a:solidFill>
                  <a:schemeClr val="bg1"/>
                </a:solidFill>
                <a:latin typeface="+mj-lt"/>
                <a:ea typeface="+mj-ea"/>
                <a:cs typeface="+mj-cs"/>
              </a:rPr>
              <a:t>古迹复原和数字化文化遗产保护</a:t>
            </a:r>
            <a:endParaRPr lang="zh-CN" altLang="en-US" sz="2000" b="1" i="0" dirty="0">
              <a:solidFill>
                <a:schemeClr val="bg1"/>
              </a:solidFill>
              <a:latin typeface="+mj-lt"/>
              <a:ea typeface="+mj-ea"/>
              <a:cs typeface="+mj-cs"/>
            </a:endParaRPr>
          </a:p>
          <a:p>
            <a:pPr algn="l">
              <a:buClrTx/>
              <a:buSzTx/>
            </a:pPr>
            <a:r>
              <a:rPr lang="zh-CN" altLang="en-US" sz="2000" b="1" i="0" dirty="0">
                <a:solidFill>
                  <a:schemeClr val="bg1"/>
                </a:solidFill>
                <a:latin typeface="+mj-lt"/>
                <a:ea typeface="+mj-ea"/>
                <a:cs typeface="+mj-cs"/>
              </a:rPr>
              <a:t>工业维修领域</a:t>
            </a:r>
            <a:endParaRPr lang="zh-CN" altLang="en-US" sz="2000" b="1" dirty="0">
              <a:solidFill>
                <a:schemeClr val="bg1"/>
              </a:solidFill>
              <a:latin typeface="+mj-lt"/>
              <a:ea typeface="+mj-ea"/>
              <a:cs typeface="+mj-cs"/>
            </a:endParaRPr>
          </a:p>
          <a:p>
            <a:pPr algn="l">
              <a:buClrTx/>
              <a:buSzTx/>
            </a:pPr>
            <a:r>
              <a:rPr lang="zh-CN" altLang="en-US" sz="2000" b="1" dirty="0">
                <a:solidFill>
                  <a:schemeClr val="bg1"/>
                </a:solidFill>
                <a:latin typeface="+mj-lt"/>
                <a:ea typeface="+mj-ea"/>
                <a:cs typeface="+mj-cs"/>
              </a:rPr>
              <a:t>网络视频通讯领域</a:t>
            </a:r>
            <a:endParaRPr lang="zh-CN" altLang="en-US" sz="2000" b="1" dirty="0">
              <a:solidFill>
                <a:schemeClr val="bg1"/>
              </a:solidFill>
              <a:latin typeface="+mj-lt"/>
              <a:ea typeface="+mj-ea"/>
              <a:cs typeface="+mj-cs"/>
            </a:endParaRPr>
          </a:p>
          <a:p>
            <a:pPr algn="l">
              <a:buClrTx/>
              <a:buSzTx/>
            </a:pPr>
            <a:r>
              <a:rPr lang="zh-CN" altLang="en-US" sz="2000" b="1" i="0" dirty="0">
                <a:solidFill>
                  <a:schemeClr val="bg1"/>
                </a:solidFill>
                <a:latin typeface="+mj-lt"/>
                <a:ea typeface="+mj-ea"/>
                <a:cs typeface="+mj-cs"/>
              </a:rPr>
              <a:t>电视转播领域</a:t>
            </a:r>
            <a:endParaRPr lang="zh-CN" altLang="en-US" sz="2000" b="1" i="0" dirty="0">
              <a:solidFill>
                <a:schemeClr val="bg1"/>
              </a:solidFill>
              <a:latin typeface="+mj-lt"/>
              <a:ea typeface="+mj-ea"/>
              <a:cs typeface="+mj-cs"/>
            </a:endParaRPr>
          </a:p>
          <a:p>
            <a:pPr algn="l">
              <a:buClrTx/>
              <a:buSzTx/>
            </a:pPr>
            <a:r>
              <a:rPr lang="zh-CN" altLang="en-US" sz="2000" b="1" i="0" dirty="0">
                <a:solidFill>
                  <a:schemeClr val="bg1"/>
                </a:solidFill>
                <a:latin typeface="+mj-lt"/>
                <a:ea typeface="+mj-ea"/>
                <a:cs typeface="+mj-cs"/>
              </a:rPr>
              <a:t>娱乐、游戏领域</a:t>
            </a:r>
            <a:endParaRPr lang="zh-CN" altLang="en-US" sz="2000" b="1" dirty="0">
              <a:solidFill>
                <a:schemeClr val="bg1"/>
              </a:solidFill>
              <a:latin typeface="+mj-lt"/>
              <a:ea typeface="+mj-ea"/>
              <a:cs typeface="+mj-cs"/>
            </a:endParaRPr>
          </a:p>
          <a:p>
            <a:pPr algn="l">
              <a:buClrTx/>
              <a:buSzTx/>
            </a:pPr>
            <a:r>
              <a:rPr lang="zh-CN" altLang="en-US" sz="2000" b="1" i="0" dirty="0">
                <a:solidFill>
                  <a:schemeClr val="bg1"/>
                </a:solidFill>
                <a:latin typeface="+mj-lt"/>
                <a:ea typeface="+mj-ea"/>
                <a:cs typeface="+mj-cs"/>
              </a:rPr>
              <a:t>旅游、展览领域</a:t>
            </a:r>
            <a:endParaRPr lang="zh-CN" altLang="en-US" sz="2000" b="1" i="0" dirty="0">
              <a:solidFill>
                <a:schemeClr val="bg1"/>
              </a:solidFill>
              <a:latin typeface="+mj-lt"/>
              <a:ea typeface="+mj-ea"/>
              <a:cs typeface="+mj-cs"/>
            </a:endParaRPr>
          </a:p>
          <a:p>
            <a:pPr algn="l">
              <a:buClrTx/>
              <a:buSzTx/>
            </a:pPr>
            <a:r>
              <a:rPr lang="zh-CN" altLang="en-US" sz="2000" b="1" i="0" dirty="0">
                <a:solidFill>
                  <a:schemeClr val="bg1"/>
                </a:solidFill>
                <a:latin typeface="+mj-lt"/>
                <a:ea typeface="+mj-ea"/>
                <a:cs typeface="+mj-cs"/>
              </a:rPr>
              <a:t>市政建设规划</a:t>
            </a:r>
            <a:endParaRPr lang="zh-CN" altLang="en-US" sz="2000" b="1" dirty="0">
              <a:solidFill>
                <a:schemeClr val="bg1"/>
              </a:solidFill>
              <a:latin typeface="+mj-lt"/>
              <a:ea typeface="+mj-ea"/>
              <a:cs typeface="+mj-c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标题 1"/>
          <p:cNvSpPr>
            <a:spLocks noGrp="1"/>
          </p:cNvSpPr>
          <p:nvPr>
            <p:ph type="title"/>
          </p:nvPr>
        </p:nvSpPr>
        <p:spPr>
          <a:xfrm>
            <a:off x="1014141" y="1450655"/>
            <a:ext cx="3932030" cy="3956690"/>
          </a:xfrm>
        </p:spPr>
        <p:txBody>
          <a:bodyPr anchor="ctr">
            <a:normAutofit/>
          </a:bodyPr>
          <a:lstStyle/>
          <a:p>
            <a:pPr algn="ctr"/>
            <a:r>
              <a:rPr lang="zh-CN" altLang="en-US" b="0" i="0">
                <a:solidFill>
                  <a:schemeClr val="bg1"/>
                </a:solidFill>
              </a:rPr>
              <a:t>工作原理</a:t>
            </a:r>
            <a:br>
              <a:rPr lang="zh-CN" altLang="en-US" b="0" i="0">
                <a:solidFill>
                  <a:schemeClr val="bg1"/>
                </a:solidFill>
                <a:effectLst/>
                <a:latin typeface="微软雅黑" panose="020B0503020204020204" pitchFamily="34" charset="-122"/>
                <a:ea typeface="微软雅黑" panose="020B0503020204020204" pitchFamily="34" charset="-122"/>
              </a:rPr>
            </a:br>
            <a:endParaRPr lang="zh-CN" altLang="en-US">
              <a:solidFill>
                <a:schemeClr val="bg1"/>
              </a:solidFill>
            </a:endParaRPr>
          </a:p>
        </p:txBody>
      </p:sp>
      <p:cxnSp>
        <p:nvCxnSpPr>
          <p:cNvPr id="17" name="Straight Connector 16"/>
          <p:cNvCxnSpPr>
            <a:cxnSpLocks noGrp="1" noRot="1" noChangeAspect="1" noMove="1" noResize="1" noEditPoints="1" noAdjustHandles="1" noChangeArrowheads="1" noChangeShapeType="1"/>
          </p:cNvCxnSpPr>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a:cxnSpLocks noGrp="1" noRot="1" noChangeAspect="1" noMove="1" noResize="1" noEditPoints="1" noAdjustHandles="1" noChangeArrowheads="1" noChangeShapeType="1"/>
          </p:cNvCxnSpPr>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内容占位符 2"/>
          <p:cNvSpPr>
            <a:spLocks noGrp="1"/>
          </p:cNvSpPr>
          <p:nvPr>
            <p:ph idx="1"/>
          </p:nvPr>
        </p:nvSpPr>
        <p:spPr>
          <a:xfrm>
            <a:off x="6096000" y="1108061"/>
            <a:ext cx="5008901" cy="4571972"/>
          </a:xfrm>
        </p:spPr>
        <p:txBody>
          <a:bodyPr anchor="ctr">
            <a:normAutofit/>
          </a:bodyPr>
          <a:lstStyle/>
          <a:p>
            <a:pPr algn="l">
              <a:buClrTx/>
              <a:buSzTx/>
            </a:pPr>
            <a:r>
              <a:rPr lang="zh-CN" altLang="en-US" sz="2000" b="1" i="0" dirty="0">
                <a:solidFill>
                  <a:schemeClr val="bg1"/>
                </a:solidFill>
                <a:latin typeface="+mj-lt"/>
                <a:ea typeface="+mj-ea"/>
                <a:cs typeface="+mj-cs"/>
              </a:rPr>
              <a:t>移动式增强现实系统的早期原型增强现实的基本理念是将图像、声音和其他感官增强功能实时添加到真实世界的环境中。</a:t>
            </a:r>
            <a:endParaRPr lang="zh-CN" altLang="en-US" sz="2000" b="1" i="0" dirty="0">
              <a:solidFill>
                <a:schemeClr val="bg1"/>
              </a:solidFill>
              <a:latin typeface="+mj-lt"/>
              <a:ea typeface="+mj-ea"/>
              <a:cs typeface="+mj-cs"/>
            </a:endParaRPr>
          </a:p>
          <a:p>
            <a:pPr algn="l">
              <a:buClrTx/>
              <a:buSzTx/>
            </a:pPr>
            <a:r>
              <a:rPr lang="zh-CN" altLang="en-US" sz="2000" b="1" i="0" dirty="0">
                <a:solidFill>
                  <a:schemeClr val="bg1"/>
                </a:solidFill>
                <a:latin typeface="+mj-lt"/>
                <a:ea typeface="+mj-ea"/>
                <a:cs typeface="+mj-cs"/>
              </a:rPr>
              <a:t>增强现实要努力实现的不仅是将图像实时添加到真实的环境中，而且还要更改这些图像以适应用户的头部及眼睛的转动，以便图像始终在用户视角范围内。</a:t>
            </a:r>
            <a:endParaRPr lang="zh-CN" altLang="en-US" sz="2000" b="1" i="0" dirty="0">
              <a:solidFill>
                <a:schemeClr val="bg1"/>
              </a:solidFill>
              <a:latin typeface="+mj-lt"/>
              <a:ea typeface="+mj-ea"/>
              <a:cs typeface="+mj-cs"/>
            </a:endParaRPr>
          </a:p>
          <a:p>
            <a:pPr algn="l">
              <a:buClrTx/>
              <a:buSzTx/>
            </a:pPr>
            <a:r>
              <a:rPr lang="zh-CN" altLang="en-US" sz="2000" b="1" i="0" dirty="0">
                <a:solidFill>
                  <a:schemeClr val="bg1"/>
                </a:solidFill>
                <a:latin typeface="+mj-lt"/>
                <a:ea typeface="+mj-ea"/>
                <a:cs typeface="+mj-cs"/>
              </a:rPr>
              <a:t>下面是使增强现实系统正常工作所需的三个组件：头戴式显示器；跟踪系统；移动计算能力。</a:t>
            </a:r>
            <a:endParaRPr lang="zh-CN" altLang="en-US" sz="2000" b="1" dirty="0">
              <a:solidFill>
                <a:schemeClr val="bg1"/>
              </a:solidFill>
              <a:latin typeface="+mj-lt"/>
              <a:ea typeface="+mj-ea"/>
              <a:cs typeface="+mj-c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5"/>
          <p:cNvSpPr>
            <a:spLocks noGrp="1" noRot="1" noChangeAspect="1" noMove="1" noResize="1" noEditPoints="1" noAdjustHandles="1" noChangeArrowheads="1" noChangeShapeType="1" noTextEdit="1"/>
          </p:cNvSpPr>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US"/>
          </a:p>
        </p:txBody>
      </p:sp>
      <p:sp>
        <p:nvSpPr>
          <p:cNvPr id="12" name="Freeform 6"/>
          <p:cNvSpPr>
            <a:spLocks noGrp="1" noRot="1" noChangeAspect="1" noMove="1" noResize="1" noEditPoints="1" noAdjustHandles="1" noChangeArrowheads="1" noChangeShapeType="1" noTextEdit="1"/>
          </p:cNvSpPr>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US"/>
          </a:p>
        </p:txBody>
      </p:sp>
      <p:sp>
        <p:nvSpPr>
          <p:cNvPr id="14" name="Freeform 7"/>
          <p:cNvSpPr>
            <a:spLocks noGrp="1" noRot="1" noChangeAspect="1" noMove="1" noResize="1" noEditPoints="1" noAdjustHandles="1" noChangeArrowheads="1" noChangeShapeType="1" noTextEdit="1"/>
          </p:cNvSpPr>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US"/>
          </a:p>
        </p:txBody>
      </p:sp>
      <p:sp>
        <p:nvSpPr>
          <p:cNvPr id="16" name="Freeform 8"/>
          <p:cNvSpPr>
            <a:spLocks noGrp="1" noRot="1" noChangeAspect="1" noMove="1" noResize="1" noEditPoints="1" noAdjustHandles="1" noChangeArrowheads="1" noChangeShapeType="1" noTextEdit="1"/>
          </p:cNvSpPr>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US"/>
          </a:p>
        </p:txBody>
      </p:sp>
      <p:sp>
        <p:nvSpPr>
          <p:cNvPr id="18" name="Freeform 9"/>
          <p:cNvSpPr>
            <a:spLocks noGrp="1" noRot="1" noChangeAspect="1" noMove="1" noResize="1" noEditPoints="1" noAdjustHandles="1" noChangeArrowheads="1" noChangeShapeType="1" noTextEdit="1"/>
          </p:cNvSpPr>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US"/>
          </a:p>
        </p:txBody>
      </p:sp>
      <p:sp>
        <p:nvSpPr>
          <p:cNvPr id="20" name="Freeform 10"/>
          <p:cNvSpPr>
            <a:spLocks noGrp="1" noRot="1" noChangeAspect="1" noMove="1" noResize="1" noEditPoints="1" noAdjustHandles="1" noChangeArrowheads="1" noChangeShapeType="1" noTextEdit="1"/>
          </p:cNvSpPr>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US"/>
          </a:p>
        </p:txBody>
      </p:sp>
      <p:sp>
        <p:nvSpPr>
          <p:cNvPr id="22" name="Freeform 12"/>
          <p:cNvSpPr>
            <a:spLocks noGrp="1" noRot="1" noChangeAspect="1" noMove="1" noResize="1" noEditPoints="1" noAdjustHandles="1" noChangeArrowheads="1" noChangeShapeType="1" noTextEdit="1"/>
          </p:cNvSpPr>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US"/>
          </a:p>
        </p:txBody>
      </p:sp>
      <p:sp>
        <p:nvSpPr>
          <p:cNvPr id="24" name="Freeform 14"/>
          <p:cNvSpPr>
            <a:spLocks noGrp="1" noRot="1" noChangeAspect="1" noMove="1" noResize="1" noEditPoints="1" noAdjustHandles="1" noChangeArrowheads="1" noChangeShapeType="1" noTextEdit="1"/>
          </p:cNvSpPr>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US"/>
          </a:p>
        </p:txBody>
      </p:sp>
      <p:sp>
        <p:nvSpPr>
          <p:cNvPr id="26" name="Freeform 16"/>
          <p:cNvSpPr>
            <a:spLocks noGrp="1" noRot="1" noChangeAspect="1" noMove="1" noResize="1" noEditPoints="1" noAdjustHandles="1" noChangeArrowheads="1" noChangeShapeType="1" noTextEdit="1"/>
          </p:cNvSpPr>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US"/>
          </a:p>
        </p:txBody>
      </p:sp>
      <p:sp>
        <p:nvSpPr>
          <p:cNvPr id="28" name="Freeform 11"/>
          <p:cNvSpPr>
            <a:spLocks noGrp="1" noRot="1" noChangeAspect="1" noMove="1" noResize="1" noEditPoints="1" noAdjustHandles="1" noChangeArrowheads="1" noChangeShapeType="1" noTextEdit="1"/>
          </p:cNvSpPr>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US"/>
          </a:p>
        </p:txBody>
      </p:sp>
      <p:sp>
        <p:nvSpPr>
          <p:cNvPr id="30" name="Freeform 21"/>
          <p:cNvSpPr>
            <a:spLocks noGrp="1" noRot="1" noChangeAspect="1" noMove="1" noResize="1" noEditPoints="1" noAdjustHandles="1" noChangeArrowheads="1" noChangeShapeType="1" noTextEdit="1"/>
          </p:cNvSpPr>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US"/>
          </a:p>
        </p:txBody>
      </p:sp>
      <p:sp>
        <p:nvSpPr>
          <p:cNvPr id="2" name="标题 1"/>
          <p:cNvSpPr>
            <a:spLocks noGrp="1"/>
          </p:cNvSpPr>
          <p:nvPr>
            <p:ph type="title"/>
          </p:nvPr>
        </p:nvSpPr>
        <p:spPr>
          <a:xfrm>
            <a:off x="8044815" y="753110"/>
            <a:ext cx="3548380" cy="2468880"/>
          </a:xfrm>
        </p:spPr>
        <p:txBody>
          <a:bodyPr vert="horz" lIns="91440" tIns="45720" rIns="91440" bIns="45720" rtlCol="0" anchor="b">
            <a:normAutofit/>
          </a:bodyPr>
          <a:lstStyle/>
          <a:p>
            <a:r>
              <a:rPr lang="zh-CN" altLang="en-US" sz="4000" b="0" i="0" dirty="0">
                <a:effectLst/>
              </a:rPr>
              <a:t>娱乐领域应用</a:t>
            </a:r>
            <a:br>
              <a:rPr lang="zh-CN" altLang="en-US" sz="4000" b="0" i="0" dirty="0">
                <a:effectLst/>
              </a:rPr>
            </a:br>
            <a:endParaRPr lang="zh-CN" altLang="en-US" sz="4000" b="0" i="0" dirty="0">
              <a:effectLst/>
            </a:endParaRPr>
          </a:p>
        </p:txBody>
      </p:sp>
      <p:sp>
        <p:nvSpPr>
          <p:cNvPr id="3" name="内容占位符 2"/>
          <p:cNvSpPr>
            <a:spLocks noGrp="1"/>
          </p:cNvSpPr>
          <p:nvPr>
            <p:ph idx="1"/>
          </p:nvPr>
        </p:nvSpPr>
        <p:spPr>
          <a:xfrm>
            <a:off x="7922895" y="3049905"/>
            <a:ext cx="3792855" cy="1307465"/>
          </a:xfrm>
        </p:spPr>
        <p:txBody>
          <a:bodyPr vert="horz" lIns="91440" tIns="45720" rIns="91440" bIns="45720" rtlCol="0">
            <a:normAutofit/>
          </a:bodyPr>
          <a:lstStyle/>
          <a:p>
            <a:pPr marL="0" indent="0">
              <a:buNone/>
            </a:pPr>
            <a:r>
              <a:rPr lang="zh-CN" altLang="en-US" sz="2000" b="1" i="0" dirty="0">
                <a:solidFill>
                  <a:schemeClr val="tx1"/>
                </a:solidFill>
                <a:latin typeface="+mj-lt"/>
                <a:ea typeface="+mj-ea"/>
                <a:cs typeface="+mj-cs"/>
              </a:rPr>
              <a:t>游戏——增强现实，可以将游戏映射到周围的真实世界中，并可以真正成为其中的一个角色。</a:t>
            </a:r>
            <a:endParaRPr lang="zh-CN" altLang="en-US" sz="2000" b="1" i="0" dirty="0">
              <a:solidFill>
                <a:schemeClr val="tx1"/>
              </a:solidFill>
              <a:latin typeface="+mj-lt"/>
              <a:ea typeface="+mj-ea"/>
              <a:cs typeface="+mj-cs"/>
            </a:endParaRPr>
          </a:p>
        </p:txBody>
      </p:sp>
      <p:sp>
        <p:nvSpPr>
          <p:cNvPr id="32" name="Freeform 22"/>
          <p:cNvSpPr>
            <a:spLocks noGrp="1" noRot="1" noChangeAspect="1" noMove="1" noResize="1" noEditPoints="1" noAdjustHandles="1" noChangeArrowheads="1" noChangeShapeType="1" noTextEdit="1"/>
          </p:cNvSpPr>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US"/>
          </a:p>
        </p:txBody>
      </p:sp>
      <p:sp>
        <p:nvSpPr>
          <p:cNvPr id="34" name="Freeform 23"/>
          <p:cNvSpPr>
            <a:spLocks noGrp="1" noRot="1" noChangeAspect="1" noMove="1" noResize="1" noEditPoints="1" noAdjustHandles="1" noChangeArrowheads="1" noChangeShapeType="1" noTextEdit="1"/>
          </p:cNvSpPr>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US"/>
          </a:p>
        </p:txBody>
      </p:sp>
      <p:sp>
        <p:nvSpPr>
          <p:cNvPr id="36" name="Freeform: Shape 35"/>
          <p:cNvSpPr>
            <a:spLocks noGrp="1" noRot="1" noChangeAspect="1" noMove="1" noResize="1" noEditPoints="1" noAdjustHandles="1" noChangeArrowheads="1" noChangeShapeType="1" noTextEdit="1"/>
          </p:cNvSpPr>
          <p:nvPr/>
        </p:nvSpPr>
        <p:spPr>
          <a:xfrm rot="20931529">
            <a:off x="503158" y="2167875"/>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5" name="图片 4" descr="图片包含 室内, 蛋糕, 桌子, 生日&#10;&#10;描述已自动生成"/>
          <p:cNvPicPr>
            <a:picLocks noChangeAspect="1"/>
          </p:cNvPicPr>
          <p:nvPr/>
        </p:nvPicPr>
        <p:blipFill rotWithShape="1">
          <a:blip r:embed="rId1">
            <a:extLst>
              <a:ext uri="{28A0092B-C50C-407E-A947-70E740481C1C}">
                <a14:useLocalDpi xmlns:a14="http://schemas.microsoft.com/office/drawing/2010/main" val="0"/>
              </a:ext>
            </a:extLst>
          </a:blip>
          <a:srcRect r="1193" b="-1"/>
          <a:stretch>
            <a:fillRect/>
          </a:stretch>
        </p:blipFill>
        <p:spPr>
          <a:xfrm>
            <a:off x="599440" y="532765"/>
            <a:ext cx="7208520" cy="5342890"/>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34" name="Rectangle 33"/>
          <p:cNvSpPr>
            <a:spLocks noGrp="1" noRot="1" noChangeAspect="1" noMove="1" noResize="1" noEditPoints="1" noAdjustHandles="1" noChangeArrowheads="1" noChangeShapeType="1" noTextEdit="1"/>
          </p:cNvSpPr>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标题 1"/>
          <p:cNvSpPr>
            <a:spLocks noGrp="1"/>
          </p:cNvSpPr>
          <p:nvPr>
            <p:ph type="title"/>
          </p:nvPr>
        </p:nvSpPr>
        <p:spPr>
          <a:xfrm>
            <a:off x="8153400" y="818457"/>
            <a:ext cx="3322317" cy="2975876"/>
          </a:xfrm>
        </p:spPr>
        <p:txBody>
          <a:bodyPr vert="horz" lIns="91440" tIns="45720" rIns="91440" bIns="45720" rtlCol="0" anchor="b">
            <a:normAutofit/>
          </a:bodyPr>
          <a:lstStyle/>
          <a:p>
            <a:r>
              <a:rPr lang="en-US" altLang="zh-CN" sz="3700" kern="1200">
                <a:solidFill>
                  <a:schemeClr val="tx1"/>
                </a:solidFill>
                <a:latin typeface="+mj-lt"/>
                <a:ea typeface="+mj-ea"/>
                <a:cs typeface="+mj-cs"/>
              </a:rPr>
              <a:t>POKEMONGO</a:t>
            </a:r>
            <a:endParaRPr lang="en-US" altLang="zh-CN" sz="3700" kern="1200">
              <a:solidFill>
                <a:schemeClr val="tx1"/>
              </a:solidFill>
              <a:latin typeface="+mj-lt"/>
              <a:ea typeface="+mj-ea"/>
              <a:cs typeface="+mj-cs"/>
            </a:endParaRPr>
          </a:p>
        </p:txBody>
      </p:sp>
      <p:pic>
        <p:nvPicPr>
          <p:cNvPr id="5" name="欧美广告｜pokemon go2018年最新广告，广告做得这么酷炫，中国地区什么时候解锁？_哔哩哔哩 (゜-゜)つロ 干杯~-bilibili - Google Chrome 2021_1_21 17_49_46" descr="模糊的树林&#10;&#10;描述已自动生成">
            <a:hlinkClick r:id="" action="ppaction://media"/>
          </p:cNvPr>
          <p:cNvPicPr>
            <a:picLocks noGrp="1" noChangeAspect="1"/>
          </p:cNvPicPr>
          <p:nvPr>
            <p:ph idx="1"/>
            <a:videoFile r:link="rId1"/>
            <p:extLst>
              <p:ext uri="{DAA4B4D4-6D71-4841-9C94-3DE7FCFB9230}">
                <p14:media xmlns:p14="http://schemas.microsoft.com/office/powerpoint/2010/main" r:embed="rId2"/>
              </p:ext>
            </p:extLst>
          </p:nvPr>
        </p:nvPicPr>
        <p:blipFill>
          <a:blip r:embed="rId3"/>
          <a:stretch>
            <a:fillRect/>
          </a:stretch>
        </p:blipFill>
        <p:spPr>
          <a:xfrm>
            <a:off x="716280" y="1618721"/>
            <a:ext cx="6436548" cy="3620557"/>
          </a:xfrm>
          <a:prstGeom prst="rect">
            <a:avLst/>
          </a:prstGeom>
        </p:spPr>
      </p:pic>
      <p:cxnSp>
        <p:nvCxnSpPr>
          <p:cNvPr id="42" name="Straight Connector 35"/>
          <p:cNvCxnSpPr>
            <a:cxnSpLocks noGrp="1" noRot="1" noChangeAspect="1" noMove="1" noResize="1" noEditPoints="1" noAdjustHandles="1" noChangeArrowheads="1" noChangeShapeType="1"/>
          </p:cNvCxnSpPr>
          <p:nvPr/>
        </p:nvCxnSpPr>
        <p:spPr>
          <a:xfrm>
            <a:off x="7617861"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382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a:spLocks noGrp="1" noRot="1" noChangeAspect="1" noMove="1" noResize="1" noEditPoints="1" noAdjustHandles="1" noChangeArrowheads="1" noChangeShapeType="1" noTextEdit="1"/>
          </p:cNvSpPr>
          <p:nvPr/>
        </p:nvSpPr>
        <p:spPr>
          <a:xfrm>
            <a:off x="1" y="-2"/>
            <a:ext cx="12178410" cy="619507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2017 LOL全球总决赛 赛前表演 AR龙_哔哩哔哩 (゜-゜)つロ 干杯~-bilibili - Google Chrome 2021_1_21 18_01_17">
            <a:hlinkClick r:id="" action="ppaction://media"/>
          </p:cNvPr>
          <p:cNvPicPr>
            <a:picLocks noGrp="1" noChangeAspect="1"/>
          </p:cNvPicPr>
          <p:nvPr>
            <p:ph idx="1"/>
            <a:videoFile r:link="rId1"/>
            <p:extLst>
              <p:ext uri="{DAA4B4D4-6D71-4841-9C94-3DE7FCFB9230}">
                <p14:media xmlns:p14="http://schemas.microsoft.com/office/powerpoint/2010/main" r:embed="rId2"/>
              </p:ext>
            </p:extLst>
          </p:nvPr>
        </p:nvPicPr>
        <p:blipFill>
          <a:blip r:embed="rId3"/>
          <a:srcRect/>
          <a:stretch>
            <a:fillRect/>
          </a:stretch>
        </p:blipFill>
        <p:spPr>
          <a:xfrm>
            <a:off x="1066800" y="514350"/>
            <a:ext cx="10058400" cy="5657850"/>
          </a:xfrm>
          <a:prstGeom prst="rect">
            <a:avLst/>
          </a:prstGeom>
        </p:spPr>
      </p:pic>
      <p:sp>
        <p:nvSpPr>
          <p:cNvPr id="13" name="Graphic 14"/>
          <p:cNvSpPr>
            <a:spLocks noGrp="1" noRot="1" noChangeAspect="1" noMove="1" noResize="1" noEditPoints="1" noAdjustHandles="1" noChangeArrowheads="1" noChangeShapeType="1" noTextEdit="1"/>
          </p:cNvSpPr>
          <p:nvPr/>
        </p:nvSpPr>
        <p:spPr>
          <a:xfrm rot="10800000" flipH="1" flipV="1">
            <a:off x="0" y="-2"/>
            <a:ext cx="2743200" cy="274662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25000"/>
            </a:schemeClr>
          </a:solidFill>
          <a:ln w="9525" cap="flat">
            <a:noFill/>
            <a:prstDash val="solid"/>
            <a:miter/>
          </a:ln>
        </p:spPr>
        <p:txBody>
          <a:bodyPr rtlCol="0" anchor="ctr"/>
          <a:lstStyle/>
          <a:p>
            <a:endParaRPr lang="en-US"/>
          </a:p>
        </p:txBody>
      </p:sp>
      <p:sp>
        <p:nvSpPr>
          <p:cNvPr id="2" name="标题 1"/>
          <p:cNvSpPr>
            <a:spLocks noGrp="1"/>
          </p:cNvSpPr>
          <p:nvPr>
            <p:ph type="title"/>
          </p:nvPr>
        </p:nvSpPr>
        <p:spPr>
          <a:xfrm>
            <a:off x="1447447" y="4111624"/>
            <a:ext cx="9283781" cy="2595563"/>
          </a:xfrm>
        </p:spPr>
        <p:txBody>
          <a:bodyPr vert="horz" lIns="91440" tIns="45720" rIns="91440" bIns="45720" rtlCol="0" anchor="b">
            <a:normAutofit/>
          </a:bodyPr>
          <a:lstStyle/>
          <a:p>
            <a:pPr algn="ctr"/>
            <a:r>
              <a:rPr lang="zh-CN" altLang="en-US" sz="3200" kern="1200">
                <a:solidFill>
                  <a:schemeClr val="bg1"/>
                </a:solidFill>
                <a:latin typeface="+mj-lt"/>
                <a:ea typeface="+mj-ea"/>
                <a:cs typeface="+mj-cs"/>
              </a:rPr>
              <a:t>英雄联盟全球总决赛</a:t>
            </a:r>
            <a:br>
              <a:rPr lang="zh-CN" altLang="en-US" sz="3200" kern="1200">
                <a:solidFill>
                  <a:schemeClr val="bg1"/>
                </a:solidFill>
                <a:latin typeface="+mj-lt"/>
                <a:ea typeface="+mj-ea"/>
                <a:cs typeface="+mj-cs"/>
              </a:rPr>
            </a:br>
            <a:br>
              <a:rPr lang="zh-CN" altLang="en-US" sz="3200" kern="1200">
                <a:solidFill>
                  <a:schemeClr val="bg1"/>
                </a:solidFill>
                <a:latin typeface="+mj-lt"/>
                <a:ea typeface="+mj-ea"/>
                <a:cs typeface="+mj-cs"/>
              </a:rPr>
            </a:br>
            <a:r>
              <a:rPr lang="zh-CN" altLang="en-US" sz="3200" kern="1200">
                <a:solidFill>
                  <a:schemeClr val="tx1"/>
                </a:solidFill>
                <a:latin typeface="+mj-lt"/>
                <a:ea typeface="+mj-ea"/>
                <a:cs typeface="+mj-cs"/>
              </a:rPr>
              <a:t>鸟巢现场</a:t>
            </a:r>
            <a:r>
              <a:rPr lang="en-US" altLang="zh-CN" sz="3200" kern="1200">
                <a:solidFill>
                  <a:schemeClr val="tx1"/>
                </a:solidFill>
                <a:latin typeface="+mj-lt"/>
                <a:ea typeface="+mj-ea"/>
                <a:cs typeface="+mj-cs"/>
              </a:rPr>
              <a:t>AR</a:t>
            </a:r>
            <a:r>
              <a:rPr lang="zh-CN" altLang="en-US" sz="3200" kern="1200">
                <a:solidFill>
                  <a:schemeClr val="tx1"/>
                </a:solidFill>
                <a:latin typeface="+mj-lt"/>
                <a:ea typeface="+mj-ea"/>
                <a:cs typeface="+mj-cs"/>
              </a:rPr>
              <a:t>巨龙</a:t>
            </a:r>
            <a:endParaRPr lang="zh-CN" altLang="en-US" sz="3200" kern="1200">
              <a:solidFill>
                <a:schemeClr val="tx1"/>
              </a:solidFill>
              <a:latin typeface="+mj-lt"/>
              <a:ea typeface="+mj-ea"/>
              <a:cs typeface="+mj-cs"/>
            </a:endParaRPr>
          </a:p>
        </p:txBody>
      </p:sp>
      <p:sp>
        <p:nvSpPr>
          <p:cNvPr id="15" name="Graphic 14"/>
          <p:cNvSpPr>
            <a:spLocks noGrp="1" noRot="1" noChangeAspect="1" noMove="1" noResize="1" noEditPoints="1" noAdjustHandles="1" noChangeArrowheads="1" noChangeShapeType="1" noTextEdit="1"/>
          </p:cNvSpPr>
          <p:nvPr/>
        </p:nvSpPr>
        <p:spPr>
          <a:xfrm rot="10800000">
            <a:off x="9448800" y="4111379"/>
            <a:ext cx="2743200" cy="274662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solidFill>
          <a:ln w="9525" cap="flat">
            <a:noFill/>
            <a:prstDash val="solid"/>
            <a:miter/>
          </a:ln>
        </p:spPr>
        <p:txBody>
          <a:bodyPr rtlCol="0" anchor="ctr"/>
          <a:lstStyle/>
          <a:p>
            <a:endParaRPr lang="en-US"/>
          </a:p>
        </p:txBody>
      </p:sp>
      <p:sp>
        <p:nvSpPr>
          <p:cNvPr id="17" name="Rectangle 16"/>
          <p:cNvSpPr>
            <a:spLocks noGrp="1" noRot="1" noChangeAspect="1" noMove="1" noResize="1" noEditPoints="1" noAdjustHandles="1" noChangeArrowheads="1" noChangeShapeType="1" noTextEdit="1"/>
          </p:cNvSpPr>
          <p:nvPr/>
        </p:nvSpPr>
        <p:spPr>
          <a:xfrm>
            <a:off x="13373"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Graphic 14"/>
          <p:cNvSpPr>
            <a:spLocks noGrp="1" noRot="1" noChangeAspect="1" noMove="1" noResize="1" noEditPoints="1" noAdjustHandles="1" noChangeArrowheads="1" noChangeShapeType="1" noTextEdit="1"/>
          </p:cNvSpPr>
          <p:nvPr/>
        </p:nvSpPr>
        <p:spPr>
          <a:xfrm rot="10800000" flipV="1">
            <a:off x="9448800" y="-1"/>
            <a:ext cx="2743200" cy="274662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25000"/>
            </a:schemeClr>
          </a:solidFill>
          <a:ln w="9525" cap="flat">
            <a:noFill/>
            <a:prstDash val="solid"/>
            <a:miter/>
          </a:ln>
        </p:spPr>
        <p:txBody>
          <a:bodyPr rtlCol="0" anchor="ctr"/>
          <a:lstStyle/>
          <a:p>
            <a:endParaRPr lang="en-US"/>
          </a:p>
        </p:txBody>
      </p:sp>
      <p:sp>
        <p:nvSpPr>
          <p:cNvPr id="21" name="Rectangle 20"/>
          <p:cNvSpPr>
            <a:spLocks noGrp="1" noRot="1" noChangeAspect="1" noMove="1" noResize="1" noEditPoints="1" noAdjustHandles="1" noChangeArrowheads="1" noChangeShapeType="1" noTextEdit="1"/>
          </p:cNvSpPr>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additive="base">
                                        <p:cTn id="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p:cNvSpPr>
            <a:spLocks noGrp="1" noRot="1" noChangeAspect="1" noMove="1" noResize="1" noEditPoints="1" noAdjustHandles="1" noChangeArrowheads="1" noChangeShapeType="1" noTextEdit="1"/>
          </p:cNvSpPr>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p:cNvGrpSpPr>
            <a:grpSpLocks noGrp="1" noRot="1" noChangeAspect="1" noMove="1" noResize="1" noUngrp="1"/>
          </p:cNvGrpSpPr>
          <p:nvPr/>
        </p:nvGrpSpPr>
        <p:grpSpPr>
          <a:xfrm>
            <a:off x="0" y="0"/>
            <a:ext cx="12191998" cy="6858000"/>
            <a:chOff x="0" y="-1"/>
            <a:chExt cx="12150168" cy="6858001"/>
          </a:xfrm>
          <a:solidFill>
            <a:schemeClr val="bg1">
              <a:lumMod val="95000"/>
              <a:alpha val="50000"/>
            </a:schemeClr>
          </a:solidFill>
        </p:grpSpPr>
        <p:pic>
          <p:nvPicPr>
            <p:cNvPr id="76" name="Graphic 75"/>
            <p:cNvPicPr>
              <a:picLocks noChangeAspect="1"/>
            </p:cNvPicPr>
            <p:nvPr/>
          </p:nvPicPr>
          <p: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034555" y="-1"/>
              <a:ext cx="3052480" cy="6858001"/>
            </a:xfrm>
            <a:prstGeom prst="rect">
              <a:avLst/>
            </a:prstGeom>
          </p:spPr>
        </p:pic>
        <p:pic>
          <p:nvPicPr>
            <p:cNvPr id="77" name="Graphic 76"/>
            <p:cNvPicPr>
              <a:picLocks noChangeAspect="1"/>
            </p:cNvPicPr>
            <p:nvPr/>
          </p:nvPicPr>
          <p: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1"/>
              <a:ext cx="3052480" cy="6858001"/>
            </a:xfrm>
            <a:prstGeom prst="rect">
              <a:avLst/>
            </a:prstGeom>
          </p:spPr>
        </p:pic>
        <p:pic>
          <p:nvPicPr>
            <p:cNvPr id="78" name="Graphic 77"/>
            <p:cNvPicPr>
              <a:picLocks noChangeAspect="1"/>
            </p:cNvPicPr>
            <p:nvPr/>
          </p:nvPicPr>
          <p: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9097688" y="-1"/>
              <a:ext cx="3052480" cy="6858001"/>
            </a:xfrm>
            <a:prstGeom prst="rect">
              <a:avLst/>
            </a:prstGeom>
          </p:spPr>
        </p:pic>
        <p:pic>
          <p:nvPicPr>
            <p:cNvPr id="79" name="Graphic 78"/>
            <p:cNvPicPr>
              <a:picLocks noChangeAspect="1"/>
            </p:cNvPicPr>
            <p:nvPr/>
          </p:nvPicPr>
          <p: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063134" y="-1"/>
              <a:ext cx="3052480" cy="6858001"/>
            </a:xfrm>
            <a:prstGeom prst="rect">
              <a:avLst/>
            </a:prstGeom>
          </p:spPr>
        </p:pic>
      </p:grpSp>
      <p:sp>
        <p:nvSpPr>
          <p:cNvPr id="81" name="Rectangle 80"/>
          <p:cNvSpPr>
            <a:spLocks noGrp="1" noRot="1" noChangeAspect="1" noMove="1" noResize="1" noEditPoints="1" noAdjustHandles="1" noChangeArrowheads="1" noChangeShapeType="1" noTextEdit="1"/>
          </p:cNvSpPr>
          <p:nvPr/>
        </p:nvSpPr>
        <p:spPr>
          <a:xfrm rot="10800000">
            <a:off x="2133600" y="685800"/>
            <a:ext cx="100584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2" name="标题 1"/>
          <p:cNvSpPr>
            <a:spLocks noGrp="1"/>
          </p:cNvSpPr>
          <p:nvPr>
            <p:ph type="title"/>
          </p:nvPr>
        </p:nvSpPr>
        <p:spPr>
          <a:xfrm>
            <a:off x="1499235" y="768350"/>
            <a:ext cx="3749675" cy="2824480"/>
          </a:xfrm>
        </p:spPr>
        <p:txBody>
          <a:bodyPr vert="horz" lIns="91440" tIns="45720" rIns="91440" bIns="45720" rtlCol="0" anchor="t">
            <a:normAutofit/>
          </a:bodyPr>
          <a:lstStyle/>
          <a:p>
            <a:pPr algn="ctr">
              <a:lnSpc>
                <a:spcPct val="100000"/>
              </a:lnSpc>
            </a:pPr>
            <a:r>
              <a:rPr lang="en-US" altLang="zh-CN" kern="1200" dirty="0">
                <a:solidFill>
                  <a:schemeClr val="tx1"/>
                </a:solidFill>
                <a:latin typeface="+mj-lt"/>
                <a:ea typeface="+mj-ea"/>
                <a:cs typeface="+mj-cs"/>
              </a:rPr>
              <a:t>AR</a:t>
            </a:r>
            <a:r>
              <a:rPr lang="zh-CN" altLang="en-US" kern="1200" dirty="0">
                <a:solidFill>
                  <a:schemeClr val="tx1"/>
                </a:solidFill>
                <a:latin typeface="+mj-lt"/>
                <a:ea typeface="+mj-ea"/>
                <a:cs typeface="+mj-cs"/>
              </a:rPr>
              <a:t>与广告</a:t>
            </a:r>
            <a:br>
              <a:rPr lang="en-US" altLang="zh-CN" kern="1200" dirty="0">
                <a:solidFill>
                  <a:schemeClr val="tx1"/>
                </a:solidFill>
                <a:latin typeface="+mj-lt"/>
                <a:ea typeface="+mj-ea"/>
                <a:cs typeface="+mj-cs"/>
              </a:rPr>
            </a:br>
            <a:br>
              <a:rPr lang="en-US" altLang="zh-CN" kern="1200" dirty="0">
                <a:solidFill>
                  <a:schemeClr val="tx1"/>
                </a:solidFill>
                <a:latin typeface="+mj-lt"/>
                <a:ea typeface="+mj-ea"/>
                <a:cs typeface="+mj-cs"/>
              </a:rPr>
            </a:br>
            <a:r>
              <a:rPr lang="en-US" altLang="zh-CN" sz="3110" kern="1200" dirty="0">
                <a:solidFill>
                  <a:schemeClr val="tx1"/>
                </a:solidFill>
                <a:latin typeface="+mj-lt"/>
                <a:ea typeface="+mj-ea"/>
                <a:cs typeface="+mj-cs"/>
              </a:rPr>
              <a:t>2016</a:t>
            </a:r>
            <a:r>
              <a:rPr lang="zh-CN" altLang="en-US" sz="3110" kern="1200" dirty="0">
                <a:solidFill>
                  <a:schemeClr val="tx1"/>
                </a:solidFill>
                <a:latin typeface="+mj-lt"/>
                <a:ea typeface="+mj-ea"/>
                <a:cs typeface="+mj-cs"/>
              </a:rPr>
              <a:t>年双十一</a:t>
            </a:r>
            <a:br>
              <a:rPr lang="zh-CN" altLang="en-US" sz="3110" kern="1200" dirty="0">
                <a:solidFill>
                  <a:schemeClr val="tx1"/>
                </a:solidFill>
                <a:latin typeface="+mj-lt"/>
                <a:ea typeface="+mj-ea"/>
                <a:cs typeface="+mj-cs"/>
              </a:rPr>
            </a:br>
            <a:r>
              <a:rPr lang="zh-CN" altLang="en-US" sz="3110" kern="1200" dirty="0">
                <a:solidFill>
                  <a:schemeClr val="tx1"/>
                </a:solidFill>
                <a:latin typeface="+mj-lt"/>
                <a:ea typeface="+mj-ea"/>
                <a:cs typeface="+mj-cs"/>
              </a:rPr>
              <a:t>天猫抓猫活动</a:t>
            </a:r>
            <a:endParaRPr lang="zh-CN" altLang="en-US" sz="3110" kern="1200" dirty="0">
              <a:solidFill>
                <a:schemeClr val="tx1"/>
              </a:solidFill>
              <a:latin typeface="+mj-lt"/>
              <a:ea typeface="+mj-ea"/>
              <a:cs typeface="+mj-cs"/>
            </a:endParaRPr>
          </a:p>
        </p:txBody>
      </p:sp>
      <p:sp>
        <p:nvSpPr>
          <p:cNvPr id="83" name="Rectangle 82"/>
          <p:cNvSpPr>
            <a:spLocks noGrp="1" noRot="1" noChangeAspect="1" noMove="1" noResize="1" noEditPoints="1" noAdjustHandles="1" noChangeArrowheads="1" noChangeShapeType="1" noTextEdit="1"/>
          </p:cNvSpPr>
          <p:nvPr/>
        </p:nvSpPr>
        <p:spPr>
          <a:xfrm>
            <a:off x="1159764"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65"/>
          <a:stretch>
            <a:fillRect/>
          </a:stretch>
        </p:blipFill>
        <p:spPr bwMode="auto">
          <a:xfrm>
            <a:off x="4841875" y="685800"/>
            <a:ext cx="3289300" cy="548640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l="148"/>
          <a:stretch>
            <a:fillRect/>
          </a:stretch>
        </p:blipFill>
        <p:spPr bwMode="auto">
          <a:xfrm>
            <a:off x="8287385" y="685800"/>
            <a:ext cx="3444875" cy="5486400"/>
          </a:xfrm>
          <a:prstGeom prst="rect">
            <a:avLst/>
          </a:prstGeom>
          <a:noFill/>
          <a:extLst>
            <a:ext uri="{909E8E84-426E-40DD-AFC4-6F175D3DCCD1}">
              <a14:hiddenFill xmlns:a14="http://schemas.microsoft.com/office/drawing/2010/main">
                <a:solidFill>
                  <a:srgbClr val="FFFFFF"/>
                </a:solidFill>
              </a14:hiddenFill>
            </a:ext>
          </a:extLst>
        </p:spPr>
      </p:pic>
      <p:sp>
        <p:nvSpPr>
          <p:cNvPr id="85" name="Rectangle 84"/>
          <p:cNvSpPr>
            <a:spLocks noGrp="1" noRot="1" noChangeAspect="1" noMove="1" noResize="1" noEditPoints="1" noAdjustHandles="1" noChangeArrowheads="1" noChangeShapeType="1" noTextEdit="1"/>
          </p:cNvSpPr>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35" name="Rectangle 134"/>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p:cNvSpPr>
            <a:spLocks noGrp="1"/>
          </p:cNvSpPr>
          <p:nvPr>
            <p:ph type="title"/>
          </p:nvPr>
        </p:nvSpPr>
        <p:spPr>
          <a:xfrm>
            <a:off x="5001895" y="1188720"/>
            <a:ext cx="6655435" cy="2057400"/>
          </a:xfrm>
        </p:spPr>
        <p:txBody>
          <a:bodyPr vert="horz" lIns="91440" tIns="45720" rIns="91440" bIns="45720" rtlCol="0" anchor="b">
            <a:normAutofit fontScale="90000"/>
          </a:bodyPr>
          <a:lstStyle/>
          <a:p>
            <a:pPr>
              <a:lnSpc>
                <a:spcPct val="150000"/>
              </a:lnSpc>
            </a:pPr>
            <a:r>
              <a:rPr lang="zh-CN" altLang="en-US" sz="3300" b="1" i="0">
                <a:effectLst/>
              </a:rPr>
              <a:t>百威：</a:t>
            </a:r>
            <a:r>
              <a:rPr lang="en-US" altLang="zh-CN" sz="3300" b="1" i="0">
                <a:effectLst/>
              </a:rPr>
              <a:t>AR Vendor</a:t>
            </a:r>
            <a:br>
              <a:rPr lang="en-US" altLang="zh-CN" sz="3300" b="1" i="0">
                <a:effectLst/>
              </a:rPr>
            </a:br>
            <a:r>
              <a:rPr lang="zh-CN" altLang="en-US" sz="2000" b="1" i="0" dirty="0">
                <a:solidFill>
                  <a:schemeClr val="tx1"/>
                </a:solidFill>
              </a:rPr>
              <a:t>本案是百威英博联合Snapchat为新品Bud Light制作的一款AR滤镜</a:t>
            </a:r>
            <a:br>
              <a:rPr lang="zh-CN" altLang="en-US" sz="2000" b="1" i="0" dirty="0">
                <a:solidFill>
                  <a:schemeClr val="tx1"/>
                </a:solidFill>
              </a:rPr>
            </a:br>
            <a:endParaRPr lang="zh-CN" altLang="en-US" sz="2000" b="1" i="0" dirty="0">
              <a:solidFill>
                <a:schemeClr val="tx1"/>
              </a:solidFill>
            </a:endParaRPr>
          </a:p>
        </p:txBody>
      </p:sp>
      <p:pic>
        <p:nvPicPr>
          <p:cNvPr id="5" name="内容占位符 4" descr="小孩们在街道上&#10;&#10;描述已自动生成"/>
          <p:cNvPicPr>
            <a:picLocks noGrp="1" noChangeAspect="1"/>
          </p:cNvPicPr>
          <p:nvPr>
            <p:ph idx="1"/>
          </p:nvPr>
        </p:nvPicPr>
        <p:blipFill>
          <a:blip r:embed="rId1"/>
          <a:stretch>
            <a:fillRect/>
          </a:stretch>
        </p:blipFill>
        <p:spPr>
          <a:xfrm>
            <a:off x="1203325" y="557530"/>
            <a:ext cx="3180080" cy="2971800"/>
          </a:xfrm>
          <a:prstGeom prst="rect">
            <a:avLst/>
          </a:prstGeom>
        </p:spPr>
      </p:pic>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64025" y="3861689"/>
            <a:ext cx="3219564" cy="2688336"/>
          </a:xfrm>
          <a:prstGeom prst="rect">
            <a:avLst/>
          </a:prstGeom>
          <a:noFill/>
          <a:extLst>
            <a:ext uri="{909E8E84-426E-40DD-AFC4-6F175D3DCCD1}">
              <a14:hiddenFill xmlns:a14="http://schemas.microsoft.com/office/drawing/2010/main">
                <a:solidFill>
                  <a:srgbClr val="FFFFFF"/>
                </a:solidFill>
              </a14:hiddenFill>
            </a:ext>
          </a:extLst>
        </p:spPr>
      </p:pic>
      <p:cxnSp>
        <p:nvCxnSpPr>
          <p:cNvPr id="137" name="Straight Connector 136"/>
          <p:cNvCxnSpPr>
            <a:cxnSpLocks noGrp="1" noRot="1" noChangeAspect="1" noMove="1" noResize="1" noEditPoints="1" noAdjustHandles="1" noChangeArrowheads="1" noChangeShapeType="1"/>
          </p:cNvCxnSpPr>
          <p:nvPr/>
        </p:nvCxnSpPr>
        <p:spPr>
          <a:xfrm>
            <a:off x="4891634" y="11887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文本框 27"/>
          <p:cNvSpPr txBox="1"/>
          <p:nvPr/>
        </p:nvSpPr>
        <p:spPr>
          <a:xfrm>
            <a:off x="4891405" y="3246120"/>
            <a:ext cx="6904990" cy="2057400"/>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zh-CN" altLang="en-US" sz="2000" b="1" i="0" dirty="0">
                <a:latin typeface="+mj-lt"/>
                <a:ea typeface="+mj-ea"/>
                <a:cs typeface="+mj-cs"/>
              </a:rPr>
              <a:t>用户打开前置摄像头，则开启AR小哥特效，让用户变身    </a:t>
            </a:r>
            <a:endParaRPr lang="zh-CN" altLang="en-US" sz="2000" b="1" i="0" dirty="0">
              <a:latin typeface="+mj-lt"/>
              <a:ea typeface="+mj-ea"/>
              <a:cs typeface="+mj-cs"/>
            </a:endParaRPr>
          </a:p>
          <a:p>
            <a:pPr indent="0">
              <a:lnSpc>
                <a:spcPct val="90000"/>
              </a:lnSpc>
              <a:spcAft>
                <a:spcPts val="600"/>
              </a:spcAft>
              <a:buFont typeface="Arial" panose="020B0604020202020204" pitchFamily="34" charset="0"/>
              <a:buNone/>
            </a:pPr>
            <a:r>
              <a:rPr lang="zh-CN" altLang="en-US" sz="2000" b="1" i="0" dirty="0">
                <a:latin typeface="+mj-lt"/>
                <a:ea typeface="+mj-ea"/>
                <a:cs typeface="+mj-cs"/>
              </a:rPr>
              <a:t>   AR啤酒小哥，张嘴还能启动隐藏特效，自动喂你喝啤酒哟</a:t>
            </a:r>
            <a:endParaRPr lang="zh-CN" altLang="en-US" sz="2000" b="1" dirty="0">
              <a:latin typeface="+mj-lt"/>
              <a:ea typeface="+mj-ea"/>
              <a:cs typeface="+mj-cs"/>
            </a:endParaRPr>
          </a:p>
        </p:txBody>
      </p:sp>
    </p:spTree>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29"/>
          <p:cNvSpPr>
            <a:spLocks noGrp="1" noRot="1" noChangeAspect="1" noMove="1" noResize="1" noEditPoints="1" noAdjustHandles="1" noChangeArrowheads="1" noChangeShapeType="1" noTextEdit="1"/>
          </p:cNvSpPr>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28"/>
          <p:cNvSpPr>
            <a:spLocks noGrp="1" noRot="1" noChangeAspect="1" noMove="1" noResize="1" noEditPoints="1" noAdjustHandles="1" noChangeArrowheads="1" noChangeShapeType="1" noTextEdit="1"/>
          </p:cNvSpPr>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26"/>
          <p:cNvSpPr>
            <a:spLocks noGrp="1" noRot="1" noChangeAspect="1" noMove="1" noResize="1" noEditPoints="1" noAdjustHandles="1" noChangeArrowheads="1" noChangeShapeType="1" noTextEdit="1"/>
          </p:cNvSpPr>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标题 1"/>
          <p:cNvSpPr>
            <a:spLocks noGrp="1"/>
          </p:cNvSpPr>
          <p:nvPr>
            <p:ph type="title"/>
          </p:nvPr>
        </p:nvSpPr>
        <p:spPr>
          <a:xfrm>
            <a:off x="4380229" y="1830705"/>
            <a:ext cx="7164493" cy="1325563"/>
          </a:xfrm>
        </p:spPr>
        <p:txBody>
          <a:bodyPr>
            <a:normAutofit/>
          </a:bodyPr>
          <a:lstStyle/>
          <a:p>
            <a:r>
              <a:rPr lang="zh-CN" altLang="en-US" sz="3300" b="1" i="0">
                <a:effectLst/>
              </a:rPr>
              <a:t>AIR JORDAN： AR乔丹互动</a:t>
            </a:r>
            <a:br>
              <a:rPr lang="zh-CN" altLang="en-US" sz="3300" b="1" i="0">
                <a:effectLst/>
              </a:rPr>
            </a:br>
            <a:endParaRPr lang="zh-CN" altLang="en-US" dirty="0"/>
          </a:p>
        </p:txBody>
      </p:sp>
      <p:pic>
        <p:nvPicPr>
          <p:cNvPr id="5" name="图片 4"/>
          <p:cNvPicPr>
            <a:picLocks noChangeAspect="1"/>
          </p:cNvPicPr>
          <p:nvPr/>
        </p:nvPicPr>
        <p:blipFill>
          <a:blip r:embed="rId1"/>
          <a:stretch>
            <a:fillRect/>
          </a:stretch>
        </p:blipFill>
        <p:spPr>
          <a:xfrm>
            <a:off x="499110" y="548640"/>
            <a:ext cx="3355340" cy="6014085"/>
          </a:xfrm>
          <a:prstGeom prst="rect">
            <a:avLst/>
          </a:prstGeom>
        </p:spPr>
      </p:pic>
      <p:sp>
        <p:nvSpPr>
          <p:cNvPr id="3" name="内容占位符 2"/>
          <p:cNvSpPr>
            <a:spLocks noGrp="1"/>
          </p:cNvSpPr>
          <p:nvPr>
            <p:ph idx="1"/>
          </p:nvPr>
        </p:nvSpPr>
        <p:spPr>
          <a:xfrm>
            <a:off x="4259880" y="2703956"/>
            <a:ext cx="7161017" cy="4154361"/>
          </a:xfrm>
        </p:spPr>
        <p:txBody>
          <a:bodyPr>
            <a:normAutofit/>
          </a:bodyPr>
          <a:lstStyle/>
          <a:p>
            <a:r>
              <a:rPr lang="zh-CN" altLang="en-US" sz="2000" b="0" i="0">
                <a:effectLst/>
                <a:latin typeface="-apple-system"/>
              </a:rPr>
              <a:t>用户通过摄像头捕捉乔丹扣篮瞬间，画面定格，可全方位观看乔丹</a:t>
            </a:r>
            <a:r>
              <a:rPr lang="en-US" altLang="zh-CN" sz="2000" b="0" i="0">
                <a:effectLst/>
                <a:latin typeface="-apple-system"/>
              </a:rPr>
              <a:t>AR</a:t>
            </a:r>
            <a:r>
              <a:rPr lang="zh-CN" altLang="en-US" sz="2000" b="0" i="0">
                <a:effectLst/>
                <a:latin typeface="-apple-system"/>
              </a:rPr>
              <a:t>形象细节</a:t>
            </a:r>
            <a:endParaRPr lang="zh-CN" altLang="en-US" sz="2000" b="0" i="0">
              <a:effectLst/>
              <a:latin typeface="-apple-system"/>
            </a:endParaRPr>
          </a:p>
          <a:p>
            <a:r>
              <a:rPr lang="zh-CN" altLang="en-US" sz="2000" b="0" i="0">
                <a:effectLst/>
                <a:latin typeface="-apple-system"/>
              </a:rPr>
              <a:t>点击</a:t>
            </a:r>
            <a:r>
              <a:rPr lang="en-US" altLang="zh-CN" sz="2000" b="0" i="0">
                <a:effectLst/>
                <a:latin typeface="-apple-system"/>
              </a:rPr>
              <a:t>AR</a:t>
            </a:r>
            <a:r>
              <a:rPr lang="zh-CN" altLang="en-US" sz="2000" b="0" i="0">
                <a:effectLst/>
                <a:latin typeface="-apple-system"/>
              </a:rPr>
              <a:t>模型乔丹的球鞋，可直接跳转</a:t>
            </a:r>
            <a:r>
              <a:rPr lang="en-US" altLang="zh-CN" sz="2000" b="0" i="0">
                <a:effectLst/>
                <a:latin typeface="-apple-system"/>
              </a:rPr>
              <a:t>amazon</a:t>
            </a:r>
            <a:r>
              <a:rPr lang="zh-CN" altLang="en-US" sz="2000" b="0" i="0">
                <a:effectLst/>
                <a:latin typeface="-apple-system"/>
              </a:rPr>
              <a:t>进行购买</a:t>
            </a:r>
            <a:endParaRPr lang="zh-CN" altLang="en-US" sz="2000" b="0" i="0">
              <a:effectLst/>
              <a:latin typeface="-apple-system"/>
            </a:endParaRPr>
          </a:p>
          <a:p>
            <a:endParaRPr lang="zh-CN" altLang="en-US" sz="2000"/>
          </a:p>
        </p:txBody>
      </p:sp>
    </p:spTree>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122" name="Picture 2" descr="徽标&#10;&#10;中度可信度描述已自动生成"/>
          <p:cNvPicPr>
            <a:picLocks noChangeAspect="1" noChangeArrowheads="1"/>
          </p:cNvPicPr>
          <p:nvPr/>
        </p:nvPicPr>
        <p:blipFill rotWithShape="1">
          <a:blip r:embed="rId1">
            <a:extLst>
              <a:ext uri="{28A0092B-C50C-407E-A947-70E740481C1C}">
                <a14:useLocalDpi xmlns:a14="http://schemas.microsoft.com/office/drawing/2010/main" val="0"/>
              </a:ext>
            </a:extLst>
          </a:blip>
          <a:srcRect t="4936" r="-1" b="7492"/>
          <a:stretch>
            <a:fillRect/>
          </a:stretch>
        </p:blipFill>
        <p:spPr bwMode="auto">
          <a:xfrm>
            <a:off x="20" y="10"/>
            <a:ext cx="12188932" cy="6857990"/>
          </a:xfrm>
          <a:prstGeom prst="rect">
            <a:avLst/>
          </a:prstGeom>
          <a:noFill/>
          <a:extLst>
            <a:ext uri="{909E8E84-426E-40DD-AFC4-6F175D3DCCD1}">
              <a14:hiddenFill xmlns:a14="http://schemas.microsoft.com/office/drawing/2010/main">
                <a:solidFill>
                  <a:srgbClr val="FFFFFF"/>
                </a:solidFill>
              </a14:hiddenFill>
            </a:ext>
          </a:extLst>
        </p:spPr>
      </p:pic>
      <p:sp>
        <p:nvSpPr>
          <p:cNvPr id="5128" name="Freeform: Shape 138"/>
          <p:cNvSpPr>
            <a:spLocks noGrp="1" noRot="1" noChangeAspect="1" noMove="1" noResize="1" noEditPoints="1" noAdjustHandles="1" noChangeArrowheads="1" noChangeShapeType="1" noTextEdit="1"/>
          </p:cNvSpPr>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标题 1"/>
          <p:cNvSpPr>
            <a:spLocks noGrp="1"/>
          </p:cNvSpPr>
          <p:nvPr>
            <p:ph type="title"/>
          </p:nvPr>
        </p:nvSpPr>
        <p:spPr>
          <a:xfrm>
            <a:off x="618062" y="4185749"/>
            <a:ext cx="9265771" cy="622836"/>
          </a:xfrm>
        </p:spPr>
        <p:txBody>
          <a:bodyPr vert="horz" lIns="91440" tIns="45720" rIns="91440" bIns="45720" rtlCol="0">
            <a:normAutofit/>
          </a:bodyPr>
          <a:lstStyle/>
          <a:p>
            <a:r>
              <a:rPr lang="zh-CN" altLang="en-US" sz="3300" b="1">
                <a:effectLst/>
              </a:rPr>
              <a:t>AR的未来</a:t>
            </a:r>
            <a:endParaRPr lang="zh-CN" altLang="en-US" sz="3300" b="1">
              <a:effectLst/>
            </a:endParaRPr>
          </a:p>
        </p:txBody>
      </p:sp>
      <p:sp>
        <p:nvSpPr>
          <p:cNvPr id="5126" name="Content Placeholder 5125"/>
          <p:cNvSpPr>
            <a:spLocks noGrp="1"/>
          </p:cNvSpPr>
          <p:nvPr>
            <p:ph idx="1"/>
          </p:nvPr>
        </p:nvSpPr>
        <p:spPr>
          <a:xfrm>
            <a:off x="618063" y="4856921"/>
            <a:ext cx="9565028" cy="1249240"/>
          </a:xfrm>
        </p:spPr>
        <p:txBody>
          <a:bodyPr vert="horz" lIns="91440" tIns="45720" rIns="91440" bIns="45720" rtlCol="0">
            <a:normAutofit/>
          </a:bodyPr>
          <a:lstStyle/>
          <a:p>
            <a:pPr algn="l">
              <a:buClrTx/>
              <a:buSzTx/>
            </a:pPr>
            <a:r>
              <a:rPr lang="zh-CN" altLang="en-US" sz="2000" i="0">
                <a:effectLst/>
                <a:latin typeface="-apple-system"/>
              </a:rPr>
              <a:t>苹果AR眼镜曝光：499美元、轻量化分体式、支持手势操控</a:t>
            </a:r>
            <a:endParaRPr lang="zh-CN" altLang="en-US" sz="2000" i="0">
              <a:effectLst/>
              <a:latin typeface="-apple-system"/>
            </a:endParaRPr>
          </a:p>
        </p:txBody>
      </p:sp>
    </p:spTree>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6146" name="Picture 2" descr="看过LiveMaps，我认为Facebook就是AR社交王者- 云+社区- 腾讯云"/>
          <p:cNvPicPr>
            <a:picLocks noChangeAspect="1" noChangeArrowheads="1"/>
          </p:cNvPicPr>
          <p:nvPr/>
        </p:nvPicPr>
        <p:blipFill rotWithShape="1">
          <a:blip r:embed="rId1">
            <a:extLst>
              <a:ext uri="{28A0092B-C50C-407E-A947-70E740481C1C}">
                <a14:useLocalDpi xmlns:a14="http://schemas.microsoft.com/office/drawing/2010/main" val="0"/>
              </a:ext>
            </a:extLst>
          </a:blip>
          <a:srcRect r="-1" b="416"/>
          <a:stretch>
            <a:fillRect/>
          </a:stretch>
        </p:blipFill>
        <p:spPr bwMode="auto">
          <a:xfrm>
            <a:off x="20" y="10"/>
            <a:ext cx="12188932" cy="6857990"/>
          </a:xfrm>
          <a:prstGeom prst="rect">
            <a:avLst/>
          </a:prstGeom>
          <a:noFill/>
          <a:extLst>
            <a:ext uri="{909E8E84-426E-40DD-AFC4-6F175D3DCCD1}">
              <a14:hiddenFill xmlns:a14="http://schemas.microsoft.com/office/drawing/2010/main">
                <a:solidFill>
                  <a:srgbClr val="FFFFFF"/>
                </a:solidFill>
              </a14:hiddenFill>
            </a:ext>
          </a:extLst>
        </p:spPr>
      </p:pic>
      <p:sp>
        <p:nvSpPr>
          <p:cNvPr id="135" name="Freeform: Shape 134"/>
          <p:cNvSpPr>
            <a:spLocks noGrp="1" noRot="1" noChangeAspect="1" noMove="1" noResize="1" noEditPoints="1" noAdjustHandles="1" noChangeArrowheads="1" noChangeShapeType="1" noTextEdit="1"/>
          </p:cNvSpPr>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内容占位符 2"/>
          <p:cNvSpPr>
            <a:spLocks noGrp="1"/>
          </p:cNvSpPr>
          <p:nvPr>
            <p:ph idx="1"/>
          </p:nvPr>
        </p:nvSpPr>
        <p:spPr>
          <a:xfrm>
            <a:off x="106680" y="4746625"/>
            <a:ext cx="10118090" cy="1249045"/>
          </a:xfrm>
        </p:spPr>
        <p:txBody>
          <a:bodyPr>
            <a:normAutofit/>
          </a:bodyPr>
          <a:lstStyle/>
          <a:p>
            <a:r>
              <a:rPr lang="zh-CN" altLang="en-US" sz="2000" b="0" i="0">
                <a:effectLst/>
                <a:latin typeface="-apple-system"/>
              </a:rPr>
              <a:t>理想状态的AR，是对现实环境的实时增强显示，</a:t>
            </a:r>
            <a:r>
              <a:rPr lang="zh-CN" altLang="en-US" sz="2000" i="0">
                <a:effectLst/>
                <a:latin typeface="-apple-system"/>
              </a:rPr>
              <a:t>能够实现虚拟信息与现实物理世界匹配，能够实现环境理解、能够实现虚实遮挡，能够在合适的位置呈现对应的AR信息。</a:t>
            </a:r>
            <a:endParaRPr lang="zh-CN" altLang="en-US" sz="2000">
              <a:effectLst/>
              <a:latin typeface="-apple-system"/>
            </a:endParaRPr>
          </a:p>
        </p:txBody>
      </p:sp>
    </p:spTree>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1291083" y="1058144"/>
            <a:ext cx="3616856" cy="4376572"/>
          </a:xfrm>
        </p:spPr>
        <p:txBody>
          <a:bodyPr anchor="ctr">
            <a:normAutofit/>
          </a:bodyPr>
          <a:lstStyle/>
          <a:p>
            <a:pPr algn="ctr"/>
            <a:r>
              <a:rPr lang="zh-CN" altLang="en-US" sz="4400">
                <a:solidFill>
                  <a:schemeClr val="tx1"/>
                </a:solidFill>
              </a:rPr>
              <a:t>什么是MR</a:t>
            </a:r>
            <a:endParaRPr lang="zh-CN" altLang="en-US" sz="4400">
              <a:solidFill>
                <a:schemeClr val="tx1"/>
              </a:solidFill>
            </a:endParaRPr>
          </a:p>
        </p:txBody>
      </p:sp>
      <p:sp>
        <p:nvSpPr>
          <p:cNvPr id="18" name="Freeform: Shape 17"/>
          <p:cNvSpPr>
            <a:spLocks noGrp="1" noRot="1" noChangeAspect="1" noMove="1" noResize="1" noEditPoints="1" noAdjustHandles="1" noChangeArrowheads="1" noChangeShapeType="1" noTextEdit="1"/>
          </p:cNvSpPr>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p:cNvSpPr>
            <a:spLocks noGrp="1" noRot="1" noChangeAspect="1" noMove="1" noResize="1" noEditPoints="1" noAdjustHandles="1" noChangeArrowheads="1" noChangeShapeType="1" noTextEdit="1"/>
          </p:cNvSpPr>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内容占位符 2"/>
          <p:cNvSpPr>
            <a:spLocks noGrp="1"/>
          </p:cNvSpPr>
          <p:nvPr>
            <p:ph idx="1"/>
          </p:nvPr>
        </p:nvSpPr>
        <p:spPr>
          <a:xfrm>
            <a:off x="5938520" y="1193292"/>
            <a:ext cx="5501834" cy="4471416"/>
          </a:xfrm>
        </p:spPr>
        <p:txBody>
          <a:bodyPr anchor="ctr">
            <a:normAutofit/>
          </a:bodyPr>
          <a:lstStyle/>
          <a:p>
            <a:r>
              <a:rPr lang="zh-CN" altLang="en-US" sz="2000" b="0" i="0">
                <a:effectLst/>
                <a:latin typeface="-apple-system"/>
              </a:rPr>
              <a:t>MR全称Mixed Reality，即混合现实技术，是虚拟现实技术的进一步发展。它是通过在虚拟环境中引入现实场景信息，将虚拟世界、现实世界和用户之间搭起一个交互反馈信息的桥梁，从而增强用户体验的真实感。MR技术的关键点就是与现实世界进行交互和信息的及时获取，也因此它的实现需要在一个能与现实世界各事物相互交互的环境中。如果环境都是虚拟的，那就是VR；如果展现出来的虚拟信息只是与虚拟事物的简单叠加，那则是AR。MR和AR的区别，简单而言：AR只管叠加虚拟环境却不需理会现实，但MR能通过一个摄像头让你看到裸眼都看不到的现实。</a:t>
            </a:r>
            <a:endParaRPr lang="zh-CN" altLang="en-US" sz="2200"/>
          </a:p>
        </p:txBody>
      </p:sp>
    </p:spTree>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p:cNvSpPr>
            <a:spLocks noGrp="1" noRot="1" noChangeAspect="1" noMove="1" noResize="1" noEditPoints="1" noAdjustHandles="1" noChangeArrowheads="1" noChangeShapeType="1" noTextEdit="1"/>
          </p:cNvSpPr>
          <p:nvPr/>
        </p:nvSpPr>
        <p:spPr>
          <a:xfrm>
            <a:off x="0" y="-635"/>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标题 1"/>
          <p:cNvSpPr>
            <a:spLocks noGrp="1"/>
          </p:cNvSpPr>
          <p:nvPr>
            <p:ph type="title"/>
          </p:nvPr>
        </p:nvSpPr>
        <p:spPr>
          <a:xfrm>
            <a:off x="1014141" y="1450655"/>
            <a:ext cx="3932030" cy="3956690"/>
          </a:xfrm>
        </p:spPr>
        <p:txBody>
          <a:bodyPr anchor="ctr">
            <a:normAutofit/>
          </a:bodyPr>
          <a:lstStyle/>
          <a:p>
            <a:pPr algn="ctr"/>
            <a:br>
              <a:rPr lang="zh-CN" altLang="en-US" sz="4400" i="0">
                <a:solidFill>
                  <a:schemeClr val="bg1"/>
                </a:solidFill>
              </a:rPr>
            </a:br>
            <a:br>
              <a:rPr lang="zh-CN" altLang="en-US" sz="4400" i="0">
                <a:solidFill>
                  <a:schemeClr val="bg1"/>
                </a:solidFill>
              </a:rPr>
            </a:br>
            <a:br>
              <a:rPr lang="zh-CN" altLang="en-US" sz="4400" i="0">
                <a:solidFill>
                  <a:schemeClr val="bg1"/>
                </a:solidFill>
              </a:rPr>
            </a:br>
            <a:br>
              <a:rPr lang="zh-CN" altLang="en-US" sz="6800" b="0" i="0" dirty="0">
                <a:solidFill>
                  <a:schemeClr val="bg1"/>
                </a:solidFill>
                <a:effectLst/>
                <a:latin typeface="宋体" panose="02010600030101010101" pitchFamily="2" charset="-122"/>
                <a:ea typeface="宋体" panose="02010600030101010101" pitchFamily="2" charset="-122"/>
              </a:rPr>
            </a:br>
            <a:endParaRPr lang="zh-CN" altLang="en-US" sz="6800" dirty="0">
              <a:solidFill>
                <a:schemeClr val="bg1"/>
              </a:solidFill>
            </a:endParaRPr>
          </a:p>
        </p:txBody>
      </p:sp>
      <p:sp>
        <p:nvSpPr>
          <p:cNvPr id="135" name="Freeform: Shape 134"/>
          <p:cNvSpPr>
            <a:spLocks noGrp="1" noRot="1" noChangeAspect="1" noMove="1" noResize="1" noEditPoints="1" noAdjustHandles="1" noChangeArrowheads="1" noChangeShapeType="1" noTextEdit="1"/>
          </p:cNvSpPr>
          <p:nvPr/>
        </p:nvSpPr>
        <p:spPr>
          <a:xfrm>
            <a:off x="635" y="4117975"/>
            <a:ext cx="12191365" cy="2739390"/>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bg1">
              <a:lumMod val="50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lang="en-US"/>
          </a:p>
        </p:txBody>
      </p:sp>
      <p:sp>
        <p:nvSpPr>
          <p:cNvPr id="3" name="标题 1"/>
          <p:cNvSpPr>
            <a:spLocks noGrp="1"/>
          </p:cNvSpPr>
          <p:nvPr/>
        </p:nvSpPr>
        <p:spPr>
          <a:xfrm>
            <a:off x="111125" y="4583430"/>
            <a:ext cx="2798445" cy="126174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zh-CN" altLang="en-US">
                <a:solidFill>
                  <a:schemeClr val="bg1"/>
                </a:solidFill>
                <a:sym typeface="+mn-ea"/>
              </a:rPr>
              <a:t>如何工作</a:t>
            </a:r>
            <a:endParaRPr lang="zh-CN" altLang="en-US">
              <a:solidFill>
                <a:schemeClr val="bg1"/>
              </a:solidFill>
              <a:sym typeface="+mn-ea"/>
            </a:endParaRPr>
          </a:p>
        </p:txBody>
      </p:sp>
      <p:cxnSp>
        <p:nvCxnSpPr>
          <p:cNvPr id="50" name="Straight Connector 46"/>
          <p:cNvCxnSpPr>
            <a:cxnSpLocks noGrp="1" noRot="1" noChangeAspect="1" noMove="1" noResize="1" noEditPoints="1" noAdjustHandles="1" noChangeArrowheads="1" noChangeShapeType="1"/>
          </p:cNvCxnSpPr>
          <p:nvPr/>
        </p:nvCxnSpPr>
        <p:spPr>
          <a:xfrm flipV="1">
            <a:off x="2629535" y="4402455"/>
            <a:ext cx="0" cy="1844675"/>
          </a:xfrm>
          <a:prstGeom prst="line">
            <a:avLst/>
          </a:prstGeom>
          <a:ln w="28575">
            <a:solidFill>
              <a:schemeClr val="bg1"/>
            </a:solidFill>
          </a:ln>
        </p:spPr>
        <p:style>
          <a:lnRef idx="3">
            <a:schemeClr val="dk1"/>
          </a:lnRef>
          <a:fillRef idx="0">
            <a:schemeClr val="dk1"/>
          </a:fillRef>
          <a:effectRef idx="2">
            <a:schemeClr val="dk1"/>
          </a:effectRef>
          <a:fontRef idx="minor">
            <a:schemeClr val="tx1"/>
          </a:fontRef>
        </p:style>
      </p:cxnSp>
      <p:sp>
        <p:nvSpPr>
          <p:cNvPr id="11" name="内容占位符 10"/>
          <p:cNvSpPr>
            <a:spLocks noGrp="1"/>
          </p:cNvSpPr>
          <p:nvPr>
            <p:ph idx="1"/>
          </p:nvPr>
        </p:nvSpPr>
        <p:spPr>
          <a:xfrm>
            <a:off x="2629535" y="3943985"/>
            <a:ext cx="8817610" cy="3637915"/>
          </a:xfrm>
        </p:spPr>
        <p:txBody>
          <a:bodyPr anchor="ctr">
            <a:normAutofit/>
          </a:bodyPr>
          <a:lstStyle/>
          <a:p>
            <a:r>
              <a:rPr lang="zh-CN" altLang="en-US" sz="2000" b="0" i="0">
                <a:solidFill>
                  <a:schemeClr val="bg1"/>
                </a:solidFill>
                <a:effectLst/>
                <a:latin typeface="-apple-system"/>
              </a:rPr>
              <a:t>混合现实会先通过扫描你周围的物理环境，然后创建一个周围的3D模型，并且开始将数字内容加入到这个空间里。并且还可以让我们通过手势控制的方式进行交互操作。与虚拟现实不同的是，用户沉浸在一个完全不同的世界，通过混合实境将数字内容加入到重新通过3D建模的真实环境中，进行更深层次的交互。</a:t>
            </a:r>
            <a:endParaRPr lang="zh-CN" altLang="en-US" sz="2000" b="0" i="0">
              <a:solidFill>
                <a:schemeClr val="bg1"/>
              </a:solidFill>
              <a:effectLst/>
              <a:latin typeface="-apple-system"/>
            </a:endParaRPr>
          </a:p>
          <a:p>
            <a:r>
              <a:rPr lang="zh-CN" altLang="en-US" sz="2000" b="0" i="0">
                <a:solidFill>
                  <a:schemeClr val="bg1"/>
                </a:solidFill>
                <a:effectLst/>
                <a:latin typeface="-apple-system"/>
              </a:rPr>
              <a:t>通过头戴设备的使用，空间、声音和物理环境可以让我们连周围的真实环境也整合到虚拟世界中，并且进行各种变化与互动。比如像这样的机器人能冲破墙壁，甚至还能向我们发射武器，这样的游戏体验绝对要更神奇。</a:t>
            </a:r>
            <a:endParaRPr lang="zh-CN" altLang="en-US" sz="2000" b="0" i="0">
              <a:solidFill>
                <a:schemeClr val="bg1"/>
              </a:solidFill>
              <a:effectLst/>
              <a:latin typeface="-apple-system"/>
            </a:endParaRPr>
          </a:p>
          <a:p>
            <a:endParaRPr lang="zh-CN" altLang="en-US" sz="2000" b="0" i="0">
              <a:solidFill>
                <a:schemeClr val="bg1"/>
              </a:solidFill>
              <a:effectLst/>
              <a:latin typeface="-apple-system"/>
            </a:endParaRPr>
          </a:p>
        </p:txBody>
      </p:sp>
      <p:pic>
        <p:nvPicPr>
          <p:cNvPr id="5" name="内容占位符 4" descr="图片包含 室内, 桌子, 房间, 建筑&#10;&#10;描述已自动生成"/>
          <p:cNvPicPr>
            <a:picLocks noGrp="1" noChangeAspect="1"/>
          </p:cNvPicPr>
          <p:nvPr>
            <p:custDataLst>
              <p:tags r:id="rId1"/>
            </p:custDataLst>
          </p:nvPr>
        </p:nvPicPr>
        <p:blipFill>
          <a:blip r:embed="rId2"/>
          <a:stretch>
            <a:fillRect/>
          </a:stretch>
        </p:blipFill>
        <p:spPr>
          <a:xfrm>
            <a:off x="1322705" y="205105"/>
            <a:ext cx="8952230" cy="3738880"/>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p:cNvSpPr>
            <a:spLocks noGrp="1" noRot="1" noChangeAspect="1" noMove="1" noResize="1" noEditPoints="1" noAdjustHandles="1" noChangeArrowheads="1" noChangeShapeType="1" noTextEdit="1"/>
          </p:cNvSpPr>
          <p:nvPr/>
        </p:nvSpPr>
        <p:spPr bwMode="ltGray">
          <a:xfrm>
            <a:off x="-635" y="0"/>
            <a:ext cx="12192635" cy="6858635"/>
          </a:xfrm>
          <a:prstGeom prst="rect">
            <a:avLst/>
          </a:prstGeom>
          <a:solidFill>
            <a:srgbClr val="262626"/>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标题 1"/>
          <p:cNvSpPr>
            <a:spLocks noGrp="1"/>
          </p:cNvSpPr>
          <p:nvPr>
            <p:ph type="title"/>
          </p:nvPr>
        </p:nvSpPr>
        <p:spPr>
          <a:xfrm>
            <a:off x="0" y="2470150"/>
            <a:ext cx="3691890" cy="1261745"/>
          </a:xfrm>
        </p:spPr>
        <p:txBody>
          <a:bodyPr vert="horz" lIns="91440" tIns="45720" rIns="91440" bIns="45720" rtlCol="0" anchor="ctr">
            <a:normAutofit/>
          </a:bodyPr>
          <a:lstStyle/>
          <a:p>
            <a:pPr algn="r"/>
            <a:r>
              <a:rPr lang="zh-CN" altLang="en-US" sz="3300" b="1" kern="1200">
                <a:solidFill>
                  <a:schemeClr val="bg1"/>
                </a:solidFill>
                <a:effectLst/>
                <a:latin typeface="+mj-lt"/>
                <a:ea typeface="+mj-ea"/>
                <a:cs typeface="+mj-cs"/>
              </a:rPr>
              <a:t>微软混合现实演示</a:t>
            </a:r>
            <a:endParaRPr lang="zh-CN" altLang="en-US" sz="3300" b="1" kern="1200">
              <a:solidFill>
                <a:schemeClr val="bg1"/>
              </a:solidFill>
              <a:effectLst/>
              <a:latin typeface="+mj-lt"/>
              <a:ea typeface="+mj-ea"/>
              <a:cs typeface="+mj-cs"/>
            </a:endParaRPr>
          </a:p>
        </p:txBody>
      </p:sp>
      <p:pic>
        <p:nvPicPr>
          <p:cNvPr id="4" name="什么是混合现实？ - Mixed Reality _ Microsoft Docs - Google Chrome 2021_1_21 18_44_00">
            <a:hlinkClick r:id="" action="ppaction://media"/>
          </p:cNvPr>
          <p:cNvPicPr>
            <a:picLocks noGrp="1" noChangeAspect="1"/>
          </p:cNvPicPr>
          <p:nvPr>
            <p:ph idx="1"/>
            <a:videoFile r:link="rId1"/>
            <p:extLst>
              <p:ext uri="{DAA4B4D4-6D71-4841-9C94-3DE7FCFB9230}">
                <p14:media xmlns:p14="http://schemas.microsoft.com/office/powerpoint/2010/main" r:embed="rId2"/>
              </p:ext>
            </p:extLst>
          </p:nvPr>
        </p:nvPicPr>
        <p:blipFill>
          <a:blip r:embed="rId3"/>
          <a:stretch>
            <a:fillRect/>
          </a:stretch>
        </p:blipFill>
        <p:spPr>
          <a:xfrm>
            <a:off x="4182745" y="1325626"/>
            <a:ext cx="7477760" cy="4206240"/>
          </a:xfrm>
          <a:prstGeom prst="rect">
            <a:avLst/>
          </a:prstGeom>
        </p:spPr>
      </p:pic>
      <p:cxnSp>
        <p:nvCxnSpPr>
          <p:cNvPr id="25" name="Straight Connector 24"/>
          <p:cNvCxnSpPr>
            <a:cxnSpLocks noGrp="1" noRot="1" noChangeAspect="1" noMove="1" noResize="1" noEditPoints="1" noAdjustHandles="1" noChangeArrowheads="1" noChangeShapeType="1"/>
          </p:cNvCxnSpPr>
          <p:nvPr/>
        </p:nvCxnSpPr>
        <p:spPr>
          <a:xfrm flipV="1">
            <a:off x="3865008" y="264409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275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p:cNvSpPr>
            <a:spLocks noGrp="1" noRot="1" noChangeAspect="1" noMove="1" noResize="1" noEditPoints="1" noAdjustHandles="1" noChangeArrowheads="1" noChangeShapeType="1" noTextEdit="1"/>
          </p:cNvSpPr>
          <p:nvPr/>
        </p:nvSpPr>
        <p:spPr bwMode="ltGray">
          <a:xfrm>
            <a:off x="0" y="-635"/>
            <a:ext cx="12192000" cy="6858000"/>
          </a:xfrm>
          <a:prstGeom prst="rect">
            <a:avLst/>
          </a:prstGeom>
          <a:solidFill>
            <a:srgbClr val="262626"/>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标题 1"/>
          <p:cNvSpPr>
            <a:spLocks noGrp="1"/>
          </p:cNvSpPr>
          <p:nvPr>
            <p:ph type="title"/>
          </p:nvPr>
        </p:nvSpPr>
        <p:spPr>
          <a:xfrm>
            <a:off x="718820" y="4917440"/>
            <a:ext cx="3490595" cy="1264285"/>
          </a:xfrm>
        </p:spPr>
        <p:txBody>
          <a:bodyPr vert="horz" lIns="91440" tIns="45720" rIns="91440" bIns="45720" rtlCol="0" anchor="ctr">
            <a:normAutofit/>
          </a:bodyPr>
          <a:lstStyle/>
          <a:p>
            <a:pPr algn="r"/>
            <a:r>
              <a:rPr lang="zh-CN" altLang="en-US" sz="3300" b="1">
                <a:solidFill>
                  <a:schemeClr val="bg1"/>
                </a:solidFill>
                <a:effectLst/>
              </a:rPr>
              <a:t>MR的前景</a:t>
            </a:r>
            <a:endParaRPr lang="zh-CN" altLang="en-US" sz="4000">
              <a:solidFill>
                <a:srgbClr val="FFFFFF"/>
              </a:solidFill>
            </a:endParaRPr>
          </a:p>
        </p:txBody>
      </p:sp>
      <p:sp>
        <p:nvSpPr>
          <p:cNvPr id="4" name="内容占位符 3"/>
          <p:cNvSpPr txBox="1">
            <a:spLocks noGrp="1"/>
          </p:cNvSpPr>
          <p:nvPr>
            <p:ph idx="1"/>
          </p:nvPr>
        </p:nvSpPr>
        <p:spPr>
          <a:xfrm>
            <a:off x="4537710" y="4917440"/>
            <a:ext cx="7101840" cy="1264285"/>
          </a:xfrm>
          <a:prstGeom prst="rect">
            <a:avLst/>
          </a:prstGeom>
        </p:spPr>
        <p:txBody>
          <a:bodyPr vert="horz" lIns="91440" tIns="45720" rIns="91440" bIns="45720" rtlCol="0" anchor="ctr">
            <a:normAutofit/>
          </a:bodyPr>
          <a:lstStyle/>
          <a:p>
            <a:pPr marL="0" indent="0">
              <a:buNone/>
            </a:pPr>
            <a:r>
              <a:rPr lang="zh-CN" altLang="en-US" sz="2000" b="0" i="0">
                <a:solidFill>
                  <a:schemeClr val="bg1"/>
                </a:solidFill>
                <a:effectLst/>
              </a:rPr>
              <a:t>比</a:t>
            </a:r>
            <a:r>
              <a:rPr lang="en-US" altLang="zh-CN" sz="2000" b="0" i="0">
                <a:solidFill>
                  <a:schemeClr val="bg1"/>
                </a:solidFill>
                <a:effectLst/>
              </a:rPr>
              <a:t>AR/VR</a:t>
            </a:r>
            <a:r>
              <a:rPr lang="zh-CN" altLang="en-US" sz="2000" b="0" i="0">
                <a:solidFill>
                  <a:schemeClr val="bg1"/>
                </a:solidFill>
                <a:effectLst/>
              </a:rPr>
              <a:t>更有前景：微软</a:t>
            </a:r>
            <a:r>
              <a:rPr lang="en-US" altLang="zh-CN" sz="2000" b="0" i="0">
                <a:solidFill>
                  <a:schemeClr val="bg1"/>
                </a:solidFill>
                <a:effectLst/>
              </a:rPr>
              <a:t>Win10/HoloLens MR</a:t>
            </a:r>
            <a:r>
              <a:rPr lang="zh-CN" altLang="en-US" sz="2000" b="0" i="0">
                <a:solidFill>
                  <a:schemeClr val="bg1"/>
                </a:solidFill>
                <a:effectLst/>
              </a:rPr>
              <a:t>领跑</a:t>
            </a:r>
            <a:r>
              <a:rPr lang="en-US" altLang="zh-CN" sz="2000" b="0" i="0">
                <a:solidFill>
                  <a:schemeClr val="bg1"/>
                </a:solidFill>
                <a:effectLst/>
              </a:rPr>
              <a:t>2017</a:t>
            </a:r>
            <a:endParaRPr lang="en-US" altLang="zh-CN" sz="2000" b="0" i="0">
              <a:solidFill>
                <a:schemeClr val="bg1"/>
              </a:solidFill>
              <a:effectLst/>
            </a:endParaRPr>
          </a:p>
        </p:txBody>
      </p:sp>
      <p:pic>
        <p:nvPicPr>
          <p:cNvPr id="5" name="Picture 2"/>
          <p:cNvPicPr>
            <a:picLocks noChangeAspect="1" noChangeArrowheads="1"/>
          </p:cNvPicPr>
          <p:nvPr/>
        </p:nvPicPr>
        <p:blipFill rotWithShape="1">
          <a:blip r:embed="rId1">
            <a:extLst>
              <a:ext uri="{28A0092B-C50C-407E-A947-70E740481C1C}">
                <a14:useLocalDpi xmlns:a14="http://schemas.microsoft.com/office/drawing/2010/main" val="0"/>
              </a:ext>
            </a:extLst>
          </a:blip>
          <a:srcRect r="2944" b="-2"/>
          <a:stretch>
            <a:fillRect/>
          </a:stretch>
        </p:blipFill>
        <p:spPr bwMode="auto">
          <a:xfrm>
            <a:off x="320040" y="320040"/>
            <a:ext cx="11548872" cy="4462272"/>
          </a:xfrm>
          <a:prstGeom prst="rect">
            <a:avLst/>
          </a:prstGeom>
          <a:noFill/>
          <a:extLst>
            <a:ext uri="{909E8E84-426E-40DD-AFC4-6F175D3DCCD1}">
              <a14:hiddenFill xmlns:a14="http://schemas.microsoft.com/office/drawing/2010/main">
                <a:solidFill>
                  <a:srgbClr val="FFFFFF"/>
                </a:solidFill>
              </a14:hiddenFill>
            </a:ext>
          </a:extLst>
        </p:spPr>
      </p:pic>
      <p:cxnSp>
        <p:nvCxnSpPr>
          <p:cNvPr id="17" name="Straight Connector 16"/>
          <p:cNvCxnSpPr>
            <a:cxnSpLocks noGrp="1" noRot="1" noChangeAspect="1" noMove="1" noResize="1" noEditPoints="1" noAdjustHandles="1" noChangeArrowheads="1" noChangeShapeType="1"/>
          </p:cNvCxnSpPr>
          <p:nvPr/>
        </p:nvCxnSpPr>
        <p:spPr>
          <a:xfrm flipV="1">
            <a:off x="4379993" y="5092021"/>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tags/tag1.xml><?xml version="1.0" encoding="utf-8"?>
<p:tagLst xmlns:p="http://schemas.openxmlformats.org/presentationml/2006/main">
  <p:tag name="KSO_WM_UNIT_PLACING_PICTURE_USER_VIEWPORT" val="{&quot;height&quot;:6510,&quot;width&quot;:14098}"/>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3304</Words>
  <Application>WPS 演示</Application>
  <PresentationFormat>宽屏</PresentationFormat>
  <Paragraphs>152</Paragraphs>
  <Slides>29</Slides>
  <Notes>0</Notes>
  <HiddenSlides>0</HiddenSlides>
  <MMClips>6</MMClips>
  <ScaleCrop>false</ScaleCrop>
  <HeadingPairs>
    <vt:vector size="6" baseType="variant">
      <vt:variant>
        <vt:lpstr>已用的字体</vt:lpstr>
      </vt:variant>
      <vt:variant>
        <vt:i4>21</vt:i4>
      </vt:variant>
      <vt:variant>
        <vt:lpstr>主题</vt:lpstr>
      </vt:variant>
      <vt:variant>
        <vt:i4>1</vt:i4>
      </vt:variant>
      <vt:variant>
        <vt:lpstr>幻灯片标题</vt:lpstr>
      </vt:variant>
      <vt:variant>
        <vt:i4>29</vt:i4>
      </vt:variant>
    </vt:vector>
  </HeadingPairs>
  <TitlesOfParts>
    <vt:vector size="51" baseType="lpstr">
      <vt:lpstr>Arial</vt:lpstr>
      <vt:lpstr>宋体</vt:lpstr>
      <vt:lpstr>Wingdings</vt:lpstr>
      <vt:lpstr>微软雅黑</vt:lpstr>
      <vt:lpstr>Helvetica Neue</vt:lpstr>
      <vt:lpstr>PingFang SC</vt:lpstr>
      <vt:lpstr>Segoe Print</vt:lpstr>
      <vt:lpstr>Calibri</vt:lpstr>
      <vt:lpstr>-apple-system</vt:lpstr>
      <vt:lpstr>等线</vt:lpstr>
      <vt:lpstr>等线 Light</vt:lpstr>
      <vt:lpstr>Arial Unicode MS</vt:lpstr>
      <vt:lpstr>Tw Cen MT</vt:lpstr>
      <vt:lpstr>Hiragino Sans GB</vt:lpstr>
      <vt:lpstr>Rockwell</vt:lpstr>
      <vt:lpstr>Helvetica Neue Medium</vt:lpstr>
      <vt:lpstr>华文楷体</vt:lpstr>
      <vt:lpstr>华文行楷</vt:lpstr>
      <vt:lpstr>华文隶书</vt:lpstr>
      <vt:lpstr>华文琥珀</vt:lpstr>
      <vt:lpstr>仿宋</vt:lpstr>
      <vt:lpstr>Office 主题​​</vt:lpstr>
      <vt:lpstr>VR&amp;AR&amp;MR</vt:lpstr>
      <vt:lpstr>什么是VR </vt:lpstr>
      <vt:lpstr>VR特点</vt:lpstr>
      <vt:lpstr>应用领域 </vt:lpstr>
      <vt:lpstr>娱乐领域的应用</vt:lpstr>
      <vt:lpstr>VR游戏展示</vt:lpstr>
      <vt:lpstr>生化危机7</vt:lpstr>
      <vt:lpstr>手机VR应用</vt:lpstr>
      <vt:lpstr>VR与广告</vt:lpstr>
      <vt:lpstr>VR营销制作</vt:lpstr>
      <vt:lpstr>VR案例</vt:lpstr>
      <vt:lpstr>Dior：门店内设置虚拟现实头盔，身临其境时装秀法国 Dior 去年推出了这样一款名叫Dior Eye的虚拟现实穿戴。这个VR头盔 可以让用户身临其境地去时装秀后台看看，「近距离」围观造型师是如何化妆，而模特们在登上 T 台之前又在做什么。Dior Eyes 的技术外援包括法国 DigitasLBi 实验室和三星。前者负责制造生产 3D 的眼镜模型，后者则提供了虚拟现实技术的核心技术——Gear VR 和显示用的 Galaxy Note 4。 </vt:lpstr>
      <vt:lpstr>头号玩家可以是你我他！</vt:lpstr>
      <vt:lpstr>什么是AR</vt:lpstr>
      <vt:lpstr>AR特点</vt:lpstr>
      <vt:lpstr>应用领域</vt:lpstr>
      <vt:lpstr>工作原理 </vt:lpstr>
      <vt:lpstr>娱乐领域应用 </vt:lpstr>
      <vt:lpstr>POKEMONGO</vt:lpstr>
      <vt:lpstr>英雄联盟全球总决赛鸟巢现场AR巨龙</vt:lpstr>
      <vt:lpstr>AR与广告 2016年双11天猫抓猫活动</vt:lpstr>
      <vt:lpstr>百威：AR Vendor 本案是百威英博联合Snapchat为新品Bud Light制作的一款AR滤镜 </vt:lpstr>
      <vt:lpstr>AIR JORDAN： AR乔丹互动 </vt:lpstr>
      <vt:lpstr>AR的未来</vt:lpstr>
      <vt:lpstr>PowerPoint 演示文稿</vt:lpstr>
      <vt:lpstr>什么是MR</vt:lpstr>
      <vt:lpstr>生化危机7</vt:lpstr>
      <vt:lpstr>微软混合现实演示</vt:lpstr>
      <vt:lpstr>MR的前景</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VR&amp;AR&amp;MR</dc:title>
  <dc:creator>张祺</dc:creator>
  <cp:lastModifiedBy>YJ</cp:lastModifiedBy>
  <cp:revision>7</cp:revision>
  <dcterms:created xsi:type="dcterms:W3CDTF">2021-01-22T06:50:00Z</dcterms:created>
  <dcterms:modified xsi:type="dcterms:W3CDTF">2021-01-22T08:32:49Z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2052-11.1.0.10314</vt:lpwstr>
  </property>
</Properties>
</file>